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1458" r:id="rId2"/>
    <p:sldId id="1459" r:id="rId3"/>
    <p:sldId id="1460" r:id="rId4"/>
    <p:sldId id="1461" r:id="rId5"/>
    <p:sldId id="1462" r:id="rId6"/>
    <p:sldId id="1463" r:id="rId7"/>
    <p:sldId id="1464" r:id="rId8"/>
    <p:sldId id="1465" r:id="rId9"/>
    <p:sldId id="1466" r:id="rId10"/>
    <p:sldId id="1467" r:id="rId11"/>
    <p:sldId id="1468" r:id="rId12"/>
    <p:sldId id="1469" r:id="rId13"/>
    <p:sldId id="1470" r:id="rId14"/>
    <p:sldId id="1471" r:id="rId15"/>
    <p:sldId id="1472" r:id="rId16"/>
    <p:sldId id="1473" r:id="rId17"/>
    <p:sldId id="1474" r:id="rId18"/>
    <p:sldId id="1475" r:id="rId19"/>
    <p:sldId id="1476" r:id="rId20"/>
    <p:sldId id="1477" r:id="rId21"/>
    <p:sldId id="1478" r:id="rId22"/>
    <p:sldId id="1479" r:id="rId23"/>
    <p:sldId id="1480" r:id="rId24"/>
    <p:sldId id="1481" r:id="rId25"/>
    <p:sldId id="1482" r:id="rId26"/>
    <p:sldId id="1483" r:id="rId27"/>
    <p:sldId id="1484" r:id="rId2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3" d="100"/>
          <a:sy n="103" d="100"/>
        </p:scale>
        <p:origin x="417" y="63"/>
      </p:cViewPr>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12DC10-BC87-4471-B69D-133B2E95094D}" type="datetimeFigureOut">
              <a:rPr lang="en-US" smtClean="0"/>
              <a:t>11/27/2019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DFE41B-A6BB-44FA-AA7C-004F53476FBE}" type="slidenum">
              <a:rPr lang="en-US" smtClean="0"/>
              <a:t>‹#›</a:t>
            </a:fld>
            <a:endParaRPr lang="en-US"/>
          </a:p>
        </p:txBody>
      </p:sp>
    </p:spTree>
    <p:extLst>
      <p:ext uri="{BB962C8B-B14F-4D97-AF65-F5344CB8AC3E}">
        <p14:creationId xmlns:p14="http://schemas.microsoft.com/office/powerpoint/2010/main" val="40271399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A5B059F8-6721-4E45-AC40-6A5F18B9AF44}" type="slidenum">
              <a:rPr lang="en-US" altLang="en-US" smtClean="0">
                <a:cs typeface="Calibri" panose="020F0502020204030204" pitchFamily="34" charset="0"/>
              </a:rPr>
              <a:pPr>
                <a:spcBef>
                  <a:spcPct val="0"/>
                </a:spcBef>
              </a:pPr>
              <a:t>1</a:t>
            </a:fld>
            <a:endParaRPr lang="en-US" altLang="en-US" dirty="0">
              <a:cs typeface="Calibri" panose="020F0502020204030204" pitchFamily="34" charset="0"/>
            </a:endParaRPr>
          </a:p>
        </p:txBody>
      </p:sp>
      <p:sp>
        <p:nvSpPr>
          <p:cNvPr id="13315" name="Rectangle 2"/>
          <p:cNvSpPr>
            <a:spLocks noGrp="1" noRot="1" noChangeAspect="1" noChangeArrowheads="1" noTextEdit="1"/>
          </p:cNvSpPr>
          <p:nvPr>
            <p:ph type="sldImg"/>
          </p:nvPr>
        </p:nvSpPr>
        <p:spPr>
          <a:xfrm>
            <a:off x="1371600" y="1143000"/>
            <a:ext cx="4114800" cy="3086100"/>
          </a:xfrm>
          <a:prstGeom prst="rect">
            <a:avLst/>
          </a:prstGeom>
          <a:ln/>
        </p:spPr>
      </p:sp>
      <p:sp>
        <p:nvSpPr>
          <p:cNvPr id="13316"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t>Entire lesson</a:t>
            </a:r>
            <a:r>
              <a:rPr lang="en-US" altLang="en-US" b="1" baseline="0" dirty="0"/>
              <a:t> is comprehensive</a:t>
            </a:r>
            <a:endParaRPr lang="en-US" dirty="0"/>
          </a:p>
          <a:p>
            <a:pPr eaLnBrk="1" hangingPunct="1"/>
            <a:r>
              <a:rPr lang="en-US" altLang="en-US" b="1" dirty="0"/>
              <a:t> </a:t>
            </a:r>
            <a:endParaRPr lang="en-US" dirty="0"/>
          </a:p>
        </p:txBody>
      </p:sp>
    </p:spTree>
    <p:extLst>
      <p:ext uri="{BB962C8B-B14F-4D97-AF65-F5344CB8AC3E}">
        <p14:creationId xmlns:p14="http://schemas.microsoft.com/office/powerpoint/2010/main" val="4605050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pPr marL="171450" indent="-171450">
              <a:buFont typeface="Arial" panose="020B0604020202020204" pitchFamily="34" charset="0"/>
              <a:buChar char="•"/>
            </a:pPr>
            <a:r>
              <a:rPr lang="en-US" b="1" dirty="0"/>
              <a:t>Depending</a:t>
            </a:r>
            <a:r>
              <a:rPr lang="en-US" b="1" baseline="0" dirty="0"/>
              <a:t> on specific state returns, you may need to verify and adjust  the state original filing before making and corrections.</a:t>
            </a:r>
            <a:endParaRPr lang="en-US" b="1"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12400725-F577-481F-9664-C6365A8662E1}" type="slidenum">
              <a:rPr lang="en-US" altLang="en-US" smtClean="0"/>
              <a:pPr>
                <a:defRPr/>
              </a:pPr>
              <a:t>10</a:t>
            </a:fld>
            <a:endParaRPr lang="en-US" altLang="en-US"/>
          </a:p>
        </p:txBody>
      </p:sp>
    </p:spTree>
    <p:extLst>
      <p:ext uri="{BB962C8B-B14F-4D97-AF65-F5344CB8AC3E}">
        <p14:creationId xmlns:p14="http://schemas.microsoft.com/office/powerpoint/2010/main" val="75730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baseline="0" dirty="0"/>
              <a:t>You can print the Form 1040X anytime.  Click on Print Amended Return.  This is a useful check to see what is actual in TaxSlayer as you update the Original Federal Return Information step.  If you do not see the correct information in Column A,  then fix in Columns A and C before proceeding.</a:t>
            </a:r>
            <a:endParaRPr lang="en-US" b="1" dirty="0"/>
          </a:p>
          <a:p>
            <a:endParaRPr lang="en-US" b="1" baseline="0"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12400725-F577-481F-9664-C6365A8662E1}" type="slidenum">
              <a:rPr lang="en-US" altLang="en-US" smtClean="0"/>
              <a:pPr>
                <a:defRPr/>
              </a:pPr>
              <a:t>11</a:t>
            </a:fld>
            <a:endParaRPr lang="en-US" altLang="en-US"/>
          </a:p>
        </p:txBody>
      </p:sp>
    </p:spTree>
    <p:extLst>
      <p:ext uri="{BB962C8B-B14F-4D97-AF65-F5344CB8AC3E}">
        <p14:creationId xmlns:p14="http://schemas.microsoft.com/office/powerpoint/2010/main" val="426719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b="1"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12400725-F577-481F-9664-C6365A8662E1}" type="slidenum">
              <a:rPr lang="en-US" altLang="en-US" smtClean="0"/>
              <a:pPr>
                <a:defRPr/>
              </a:pPr>
              <a:t>12</a:t>
            </a:fld>
            <a:endParaRPr lang="en-US" altLang="en-US"/>
          </a:p>
        </p:txBody>
      </p:sp>
    </p:spTree>
    <p:extLst>
      <p:ext uri="{BB962C8B-B14F-4D97-AF65-F5344CB8AC3E}">
        <p14:creationId xmlns:p14="http://schemas.microsoft.com/office/powerpoint/2010/main" val="7140471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endParaRPr lang="en-US" b="1"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12400725-F577-481F-9664-C6365A8662E1}" type="slidenum">
              <a:rPr lang="en-US" altLang="en-US" smtClean="0"/>
              <a:pPr>
                <a:defRPr/>
              </a:pPr>
              <a:t>13</a:t>
            </a:fld>
            <a:endParaRPr lang="en-US" altLang="en-US"/>
          </a:p>
        </p:txBody>
      </p:sp>
    </p:spTree>
    <p:extLst>
      <p:ext uri="{BB962C8B-B14F-4D97-AF65-F5344CB8AC3E}">
        <p14:creationId xmlns:p14="http://schemas.microsoft.com/office/powerpoint/2010/main" val="27566854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baseline="0" dirty="0"/>
              <a:t>Each line change must be explained. An increase in income that also increases taxable social security income must be explained to prevent additional IRS correspondence.</a:t>
            </a:r>
            <a:endParaRPr lang="en-US" b="1"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12400725-F577-481F-9664-C6365A8662E1}" type="slidenum">
              <a:rPr lang="en-US" altLang="en-US" smtClean="0"/>
              <a:pPr>
                <a:defRPr/>
              </a:pPr>
              <a:t>14</a:t>
            </a:fld>
            <a:endParaRPr lang="en-US" altLang="en-US"/>
          </a:p>
        </p:txBody>
      </p:sp>
    </p:spTree>
    <p:extLst>
      <p:ext uri="{BB962C8B-B14F-4D97-AF65-F5344CB8AC3E}">
        <p14:creationId xmlns:p14="http://schemas.microsoft.com/office/powerpoint/2010/main" val="3138932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For example: If 1040X includes Schedule A itemized deductions</a:t>
            </a:r>
            <a:r>
              <a:rPr lang="en-US" b="1" baseline="0" dirty="0"/>
              <a:t> with medical expenses, include a copy of Schedule A in packet if AGI has changed</a:t>
            </a:r>
            <a:endParaRPr lang="en-US" b="1"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12400725-F577-481F-9664-C6365A8662E1}" type="slidenum">
              <a:rPr lang="en-US" altLang="en-US" smtClean="0"/>
              <a:pPr>
                <a:defRPr/>
              </a:pPr>
              <a:t>15</a:t>
            </a:fld>
            <a:endParaRPr lang="en-US" altLang="en-US"/>
          </a:p>
        </p:txBody>
      </p:sp>
    </p:spTree>
    <p:extLst>
      <p:ext uri="{BB962C8B-B14F-4D97-AF65-F5344CB8AC3E}">
        <p14:creationId xmlns:p14="http://schemas.microsoft.com/office/powerpoint/2010/main" val="1437545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endParaRPr lang="en-US"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12400725-F577-481F-9664-C6365A8662E1}" type="slidenum">
              <a:rPr lang="en-US" altLang="en-US" smtClean="0"/>
              <a:pPr>
                <a:defRPr/>
              </a:pPr>
              <a:t>16</a:t>
            </a:fld>
            <a:endParaRPr lang="en-US" altLang="en-US"/>
          </a:p>
        </p:txBody>
      </p:sp>
    </p:spTree>
    <p:extLst>
      <p:ext uri="{BB962C8B-B14F-4D97-AF65-F5344CB8AC3E}">
        <p14:creationId xmlns:p14="http://schemas.microsoft.com/office/powerpoint/2010/main" val="27136615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xfrm>
            <a:off x="1371600" y="1143000"/>
            <a:ext cx="4114800" cy="3086100"/>
          </a:xfrm>
          <a:prstGeom prst="rect">
            <a:avLst/>
          </a:prstGeom>
          <a:ln/>
        </p:spPr>
      </p:sp>
      <p:sp>
        <p:nvSpPr>
          <p:cNvPr id="71683"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a:t>http://www.irs.gov/pub/irs-pdf/i1040x.pdf … </a:t>
            </a:r>
            <a:r>
              <a:rPr lang="en-US" altLang="en-US" b="1" dirty="0" err="1"/>
              <a:t>url</a:t>
            </a:r>
            <a:r>
              <a:rPr lang="en-US" altLang="en-US" b="1" dirty="0"/>
              <a:t> for 1040X Instructions</a:t>
            </a:r>
          </a:p>
          <a:p>
            <a:pPr marL="0" marR="0" indent="0" algn="l" defTabSz="914400" rtl="0" eaLnBrk="0" fontAlgn="base" latinLnBrk="0" hangingPunct="0">
              <a:lnSpc>
                <a:spcPct val="100000"/>
              </a:lnSpc>
              <a:spcBef>
                <a:spcPct val="30000"/>
              </a:spcBef>
              <a:spcAft>
                <a:spcPct val="0"/>
              </a:spcAft>
              <a:buClrTx/>
              <a:buSzTx/>
              <a:buFontTx/>
              <a:buNone/>
              <a:tabLst/>
              <a:defRPr/>
            </a:pPr>
            <a:r>
              <a:rPr lang="en-US" altLang="en-US" b="1" dirty="0"/>
              <a:t>1040X</a:t>
            </a:r>
            <a:r>
              <a:rPr lang="en-US" altLang="en-US" b="1" baseline="0" dirty="0"/>
              <a:t> m</a:t>
            </a:r>
            <a:r>
              <a:rPr lang="en-US" altLang="en-US" b="1" dirty="0"/>
              <a:t>ust be mailed – find IRS address in </a:t>
            </a:r>
            <a:r>
              <a:rPr lang="en-US" altLang="en-US" b="1" dirty="0" err="1"/>
              <a:t>TaxSlayer</a:t>
            </a:r>
            <a:r>
              <a:rPr lang="en-US" altLang="en-US" b="1" dirty="0"/>
              <a:t> or print Page 5 (“Where to File”) of 1040X instructions </a:t>
            </a:r>
          </a:p>
          <a:p>
            <a:endParaRPr lang="en-US" altLang="en-US" dirty="0"/>
          </a:p>
        </p:txBody>
      </p:sp>
      <p:sp>
        <p:nvSpPr>
          <p:cNvPr id="71684"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B634E152-1D40-4C5D-8259-701BEAD9D661}" type="slidenum">
              <a:rPr lang="en-US" altLang="en-US" smtClean="0">
                <a:cs typeface="Calibri" panose="020F0502020204030204" pitchFamily="34" charset="0"/>
              </a:rPr>
              <a:pPr>
                <a:spcBef>
                  <a:spcPct val="0"/>
                </a:spcBef>
              </a:pPr>
              <a:t>17</a:t>
            </a:fld>
            <a:endParaRPr lang="en-US" altLang="en-US" dirty="0">
              <a:cs typeface="Calibri" panose="020F0502020204030204" pitchFamily="34" charset="0"/>
            </a:endParaRPr>
          </a:p>
        </p:txBody>
      </p:sp>
    </p:spTree>
    <p:extLst>
      <p:ext uri="{BB962C8B-B14F-4D97-AF65-F5344CB8AC3E}">
        <p14:creationId xmlns:p14="http://schemas.microsoft.com/office/powerpoint/2010/main" val="2746348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endParaRPr lang="en-US"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12400725-F577-481F-9664-C6365A8662E1}" type="slidenum">
              <a:rPr lang="en-US" altLang="en-US" smtClean="0"/>
              <a:pPr>
                <a:defRPr/>
              </a:pPr>
              <a:t>18</a:t>
            </a:fld>
            <a:endParaRPr lang="en-US" altLang="en-US"/>
          </a:p>
        </p:txBody>
      </p:sp>
    </p:spTree>
    <p:extLst>
      <p:ext uri="{BB962C8B-B14F-4D97-AF65-F5344CB8AC3E}">
        <p14:creationId xmlns:p14="http://schemas.microsoft.com/office/powerpoint/2010/main" val="29949938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xfrm>
            <a:off x="1371600" y="1143000"/>
            <a:ext cx="4114800" cy="3086100"/>
          </a:xfrm>
          <a:prstGeom prst="rect">
            <a:avLst/>
          </a:prstGeom>
          <a:ln/>
        </p:spPr>
      </p:sp>
      <p:sp>
        <p:nvSpPr>
          <p:cNvPr id="27651"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1240" indent="-181240">
              <a:buFontTx/>
              <a:buChar char="•"/>
            </a:pPr>
            <a:r>
              <a:rPr lang="en-US" altLang="en-US" b="1" dirty="0"/>
              <a:t>The regular statute for 2013 ended April 18, 2017 (originally due 4/15/2014 plus 3 years)</a:t>
            </a:r>
          </a:p>
          <a:p>
            <a:pPr marL="181240" indent="-181240">
              <a:buFontTx/>
              <a:buChar char="•"/>
            </a:pPr>
            <a:r>
              <a:rPr lang="en-US" altLang="en-US" b="1" dirty="0"/>
              <a:t>There are longer statutes for some items, such as claiming a loss on worthless securities or foreign tax credit.</a:t>
            </a:r>
            <a:r>
              <a:rPr lang="en-US" altLang="en-US" b="1" baseline="0" dirty="0"/>
              <a:t> </a:t>
            </a:r>
            <a:r>
              <a:rPr lang="en-US" altLang="en-US" b="1" dirty="0"/>
              <a:t>These taxpayers should be referred to a paid preparer</a:t>
            </a:r>
          </a:p>
        </p:txBody>
      </p:sp>
      <p:sp>
        <p:nvSpPr>
          <p:cNvPr id="27652"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369088B5-CAAC-4847-9E2C-F4DD7A5D959B}" type="slidenum">
              <a:rPr lang="en-US" altLang="en-US" smtClean="0">
                <a:cs typeface="Calibri" panose="020F0502020204030204" pitchFamily="34" charset="0"/>
              </a:rPr>
              <a:pPr>
                <a:spcBef>
                  <a:spcPct val="0"/>
                </a:spcBef>
              </a:pPr>
              <a:t>19</a:t>
            </a:fld>
            <a:endParaRPr lang="en-US" altLang="en-US" dirty="0">
              <a:cs typeface="Calibri" panose="020F0502020204030204" pitchFamily="34" charset="0"/>
            </a:endParaRPr>
          </a:p>
        </p:txBody>
      </p:sp>
    </p:spTree>
    <p:extLst>
      <p:ext uri="{BB962C8B-B14F-4D97-AF65-F5344CB8AC3E}">
        <p14:creationId xmlns:p14="http://schemas.microsoft.com/office/powerpoint/2010/main" val="30092979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421E0C1E-9C17-47AC-A92D-4C783092665C}" type="slidenum">
              <a:rPr lang="en-US" smtClean="0"/>
              <a:t>2</a:t>
            </a:fld>
            <a:endParaRPr lang="en-US"/>
          </a:p>
        </p:txBody>
      </p:sp>
    </p:spTree>
    <p:extLst>
      <p:ext uri="{BB962C8B-B14F-4D97-AF65-F5344CB8AC3E}">
        <p14:creationId xmlns:p14="http://schemas.microsoft.com/office/powerpoint/2010/main" val="17001120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The Form </a:t>
            </a:r>
            <a:r>
              <a:rPr lang="en-US" b="1" dirty="0" err="1"/>
              <a:t>1040X</a:t>
            </a:r>
            <a:r>
              <a:rPr lang="en-US" b="1" dirty="0"/>
              <a:t> serves as the voucher.</a:t>
            </a:r>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12400725-F577-481F-9664-C6365A8662E1}" type="slidenum">
              <a:rPr lang="en-US" altLang="en-US" smtClean="0"/>
              <a:pPr>
                <a:defRPr/>
              </a:pPr>
              <a:t>20</a:t>
            </a:fld>
            <a:endParaRPr lang="en-US" altLang="en-US"/>
          </a:p>
        </p:txBody>
      </p:sp>
    </p:spTree>
    <p:extLst>
      <p:ext uri="{BB962C8B-B14F-4D97-AF65-F5344CB8AC3E}">
        <p14:creationId xmlns:p14="http://schemas.microsoft.com/office/powerpoint/2010/main" val="320319989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xfrm>
            <a:off x="1371600" y="1143000"/>
            <a:ext cx="4114800" cy="3086100"/>
          </a:xfrm>
          <a:prstGeom prst="rect">
            <a:avLst/>
          </a:prstGeom>
          <a:ln/>
        </p:spPr>
      </p:sp>
      <p:sp>
        <p:nvSpPr>
          <p:cNvPr id="29699"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1" indent="0" algn="l" defTabSz="914400" rtl="0" eaLnBrk="0" fontAlgn="base" latinLnBrk="0" hangingPunct="0">
              <a:lnSpc>
                <a:spcPct val="100000"/>
              </a:lnSpc>
              <a:spcBef>
                <a:spcPct val="30000"/>
              </a:spcBef>
              <a:spcAft>
                <a:spcPct val="0"/>
              </a:spcAft>
              <a:buClrTx/>
              <a:buSzTx/>
              <a:buFontTx/>
              <a:buNone/>
              <a:tabLst/>
              <a:defRPr/>
            </a:pPr>
            <a:r>
              <a:rPr lang="en-US" altLang="en-US" b="1" dirty="0"/>
              <a:t>No statute to voluntarily amend and pay more tax</a:t>
            </a:r>
          </a:p>
          <a:p>
            <a:endParaRPr lang="en-US" altLang="en-US" b="1" dirty="0"/>
          </a:p>
        </p:txBody>
      </p:sp>
      <p:sp>
        <p:nvSpPr>
          <p:cNvPr id="29700"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95FD390F-134B-40A1-A26F-128AA8297E60}" type="slidenum">
              <a:rPr lang="en-US" altLang="en-US" smtClean="0">
                <a:cs typeface="Calibri" panose="020F0502020204030204" pitchFamily="34" charset="0"/>
              </a:rPr>
              <a:pPr>
                <a:spcBef>
                  <a:spcPct val="0"/>
                </a:spcBef>
              </a:pPr>
              <a:t>21</a:t>
            </a:fld>
            <a:endParaRPr lang="en-US" altLang="en-US" dirty="0">
              <a:cs typeface="Calibri" panose="020F0502020204030204" pitchFamily="34" charset="0"/>
            </a:endParaRPr>
          </a:p>
        </p:txBody>
      </p:sp>
    </p:spTree>
    <p:extLst>
      <p:ext uri="{BB962C8B-B14F-4D97-AF65-F5344CB8AC3E}">
        <p14:creationId xmlns:p14="http://schemas.microsoft.com/office/powerpoint/2010/main" val="20888146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Federal 1040X required by some states even though no changes</a:t>
            </a:r>
          </a:p>
          <a:p>
            <a:r>
              <a:rPr lang="en-US" b="1" dirty="0"/>
              <a:t>Insert state slides</a:t>
            </a:r>
            <a:r>
              <a:rPr lang="en-US" b="1" baseline="0" dirty="0"/>
              <a:t> here</a:t>
            </a:r>
            <a:endParaRPr lang="en-US" b="1"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12400725-F577-481F-9664-C6365A8662E1}" type="slidenum">
              <a:rPr lang="en-US" altLang="en-US" smtClean="0"/>
              <a:pPr>
                <a:defRPr/>
              </a:pPr>
              <a:t>22</a:t>
            </a:fld>
            <a:endParaRPr lang="en-US" altLang="en-US"/>
          </a:p>
        </p:txBody>
      </p:sp>
    </p:spTree>
    <p:extLst>
      <p:ext uri="{BB962C8B-B14F-4D97-AF65-F5344CB8AC3E}">
        <p14:creationId xmlns:p14="http://schemas.microsoft.com/office/powerpoint/2010/main" val="22264009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a:xfrm>
            <a:off x="685800" y="4400550"/>
            <a:ext cx="5486400" cy="3600450"/>
          </a:xfrm>
        </p:spPr>
        <p:txBody>
          <a:bodyPr/>
          <a:lstStyle/>
          <a:p>
            <a:endParaRPr lang="en-US"/>
          </a:p>
        </p:txBody>
      </p:sp>
      <p:sp>
        <p:nvSpPr>
          <p:cNvPr id="4" name="Slide Number Placeholder 3"/>
          <p:cNvSpPr>
            <a:spLocks noGrp="1"/>
          </p:cNvSpPr>
          <p:nvPr>
            <p:ph type="sldNum" sz="quarter" idx="10"/>
          </p:nvPr>
        </p:nvSpPr>
        <p:spPr>
          <a:xfrm>
            <a:off x="3884613" y="8685213"/>
            <a:ext cx="2971800" cy="458787"/>
          </a:xfrm>
        </p:spPr>
        <p:txBody>
          <a:bodyPr/>
          <a:lstStyle/>
          <a:p>
            <a:fld id="{421E0C1E-9C17-47AC-A92D-4C783092665C}" type="slidenum">
              <a:rPr lang="en-US" smtClean="0"/>
              <a:t>23</a:t>
            </a:fld>
            <a:endParaRPr lang="en-US"/>
          </a:p>
        </p:txBody>
      </p:sp>
    </p:spTree>
    <p:extLst>
      <p:ext uri="{BB962C8B-B14F-4D97-AF65-F5344CB8AC3E}">
        <p14:creationId xmlns:p14="http://schemas.microsoft.com/office/powerpoint/2010/main" val="17227976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lstStyle/>
          <a:p>
            <a:endParaRPr lang="en-US"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12400725-F577-481F-9664-C6365A8662E1}" type="slidenum">
              <a:rPr lang="en-US" altLang="en-US" smtClean="0"/>
              <a:pPr>
                <a:defRPr/>
              </a:pPr>
              <a:t>24</a:t>
            </a:fld>
            <a:endParaRPr lang="en-US" altLang="en-US"/>
          </a:p>
        </p:txBody>
      </p:sp>
    </p:spTree>
    <p:extLst>
      <p:ext uri="{BB962C8B-B14F-4D97-AF65-F5344CB8AC3E}">
        <p14:creationId xmlns:p14="http://schemas.microsoft.com/office/powerpoint/2010/main" val="1764104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xfrm>
            <a:off x="1371600" y="1143000"/>
            <a:ext cx="4114800" cy="3086100"/>
          </a:xfrm>
          <a:prstGeom prst="rect">
            <a:avLst/>
          </a:prstGeom>
          <a:ln/>
        </p:spPr>
      </p:sp>
      <p:sp>
        <p:nvSpPr>
          <p:cNvPr id="66563"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The Amended Tag is a great search</a:t>
            </a:r>
            <a:r>
              <a:rPr lang="en-US" altLang="en-US" b="1" baseline="0" dirty="0"/>
              <a:t> tool for EROs and LCs for reporting.</a:t>
            </a:r>
            <a:endParaRPr lang="en-US" altLang="en-US" b="1" dirty="0"/>
          </a:p>
        </p:txBody>
      </p:sp>
      <p:sp>
        <p:nvSpPr>
          <p:cNvPr id="66564"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AC108121-649F-4249-B1DB-1E710A72E3ED}" type="slidenum">
              <a:rPr lang="en-US" altLang="en-US" smtClean="0">
                <a:cs typeface="Calibri" panose="020F0502020204030204" pitchFamily="34" charset="0"/>
              </a:rPr>
              <a:pPr>
                <a:spcBef>
                  <a:spcPct val="0"/>
                </a:spcBef>
              </a:pPr>
              <a:t>25</a:t>
            </a:fld>
            <a:endParaRPr lang="en-US" altLang="en-US" dirty="0">
              <a:cs typeface="Calibri" panose="020F0502020204030204" pitchFamily="34" charset="0"/>
            </a:endParaRPr>
          </a:p>
        </p:txBody>
      </p:sp>
    </p:spTree>
    <p:extLst>
      <p:ext uri="{BB962C8B-B14F-4D97-AF65-F5344CB8AC3E}">
        <p14:creationId xmlns:p14="http://schemas.microsoft.com/office/powerpoint/2010/main" val="30155776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xfrm>
            <a:off x="1371600" y="1143000"/>
            <a:ext cx="4114800" cy="3086100"/>
          </a:xfrm>
          <a:prstGeom prst="rect">
            <a:avLst/>
          </a:prstGeom>
          <a:ln/>
        </p:spPr>
      </p:sp>
      <p:sp>
        <p:nvSpPr>
          <p:cNvPr id="80899"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0900"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ECB9AE50-002A-4000-BF60-6104A0BC6725}" type="slidenum">
              <a:rPr lang="en-US" altLang="en-US" smtClean="0">
                <a:cs typeface="Calibri" panose="020F0502020204030204" pitchFamily="34" charset="0"/>
              </a:rPr>
              <a:pPr>
                <a:spcBef>
                  <a:spcPct val="0"/>
                </a:spcBef>
              </a:pPr>
              <a:t>26</a:t>
            </a:fld>
            <a:endParaRPr lang="en-US" altLang="en-US" dirty="0">
              <a:cs typeface="Calibri" panose="020F0502020204030204" pitchFamily="34" charset="0"/>
            </a:endParaRPr>
          </a:p>
        </p:txBody>
      </p:sp>
    </p:spTree>
    <p:extLst>
      <p:ext uri="{BB962C8B-B14F-4D97-AF65-F5344CB8AC3E}">
        <p14:creationId xmlns:p14="http://schemas.microsoft.com/office/powerpoint/2010/main" val="200564047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xfrm>
            <a:off x="1371600" y="1143000"/>
            <a:ext cx="4114800" cy="3086100"/>
          </a:xfrm>
          <a:prstGeom prst="rect">
            <a:avLst/>
          </a:prstGeom>
          <a:ln/>
        </p:spPr>
      </p:sp>
      <p:sp>
        <p:nvSpPr>
          <p:cNvPr id="89091"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89092"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B108B660-481A-4AB6-B859-60257C9C8A34}" type="slidenum">
              <a:rPr lang="en-US" altLang="en-US" smtClean="0">
                <a:cs typeface="Calibri" panose="020F0502020204030204" pitchFamily="34" charset="0"/>
              </a:rPr>
              <a:pPr>
                <a:spcBef>
                  <a:spcPct val="0"/>
                </a:spcBef>
              </a:pPr>
              <a:t>27</a:t>
            </a:fld>
            <a:endParaRPr lang="en-US" altLang="en-US" dirty="0">
              <a:cs typeface="Calibri" panose="020F0502020204030204" pitchFamily="34" charset="0"/>
            </a:endParaRPr>
          </a:p>
        </p:txBody>
      </p:sp>
    </p:spTree>
    <p:extLst>
      <p:ext uri="{BB962C8B-B14F-4D97-AF65-F5344CB8AC3E}">
        <p14:creationId xmlns:p14="http://schemas.microsoft.com/office/powerpoint/2010/main" val="7520379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xfrm>
            <a:off x="1371600" y="1143000"/>
            <a:ext cx="4114800" cy="3086100"/>
          </a:xfrm>
          <a:prstGeom prst="rect">
            <a:avLst/>
          </a:prstGeom>
          <a:ln/>
        </p:spPr>
      </p:sp>
      <p:sp>
        <p:nvSpPr>
          <p:cNvPr id="23555"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Counselors can</a:t>
            </a:r>
            <a:r>
              <a:rPr lang="en-US" altLang="en-US" b="1" baseline="0" dirty="0"/>
              <a:t> also prepare prior year returns if certified in year requested. Remember, must have additional certified counselor available to QR.</a:t>
            </a:r>
            <a:endParaRPr lang="en-US" altLang="en-US" b="1" dirty="0"/>
          </a:p>
        </p:txBody>
      </p:sp>
      <p:sp>
        <p:nvSpPr>
          <p:cNvPr id="23556"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11814548-C401-4257-91D8-26925ACFBA70}" type="slidenum">
              <a:rPr lang="en-US" altLang="en-US" smtClean="0">
                <a:cs typeface="Calibri" panose="020F0502020204030204" pitchFamily="34" charset="0"/>
              </a:rPr>
              <a:pPr>
                <a:spcBef>
                  <a:spcPct val="0"/>
                </a:spcBef>
              </a:pPr>
              <a:t>3</a:t>
            </a:fld>
            <a:endParaRPr lang="en-US" altLang="en-US" dirty="0">
              <a:cs typeface="Calibri" panose="020F0502020204030204" pitchFamily="34" charset="0"/>
            </a:endParaRPr>
          </a:p>
        </p:txBody>
      </p:sp>
    </p:spTree>
    <p:extLst>
      <p:ext uri="{BB962C8B-B14F-4D97-AF65-F5344CB8AC3E}">
        <p14:creationId xmlns:p14="http://schemas.microsoft.com/office/powerpoint/2010/main" val="33394909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6BD8FD3F-8001-4D83-9D2C-EB6B4F6EB43A}" type="slidenum">
              <a:rPr lang="en-US" altLang="en-US" smtClean="0">
                <a:cs typeface="Calibri" panose="020F0502020204030204" pitchFamily="34" charset="0"/>
              </a:rPr>
              <a:pPr>
                <a:spcBef>
                  <a:spcPct val="0"/>
                </a:spcBef>
              </a:pPr>
              <a:t>4</a:t>
            </a:fld>
            <a:endParaRPr lang="en-US" altLang="en-US" dirty="0">
              <a:cs typeface="Calibri" panose="020F0502020204030204" pitchFamily="34" charset="0"/>
            </a:endParaRPr>
          </a:p>
        </p:txBody>
      </p:sp>
      <p:sp>
        <p:nvSpPr>
          <p:cNvPr id="15363" name="Rectangle 7"/>
          <p:cNvSpPr txBox="1">
            <a:spLocks noGrp="1" noChangeArrowheads="1"/>
          </p:cNvSpPr>
          <p:nvPr/>
        </p:nvSpPr>
        <p:spPr bwMode="auto">
          <a:xfrm>
            <a:off x="4143587" y="9119474"/>
            <a:ext cx="3169920" cy="4800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nchor="b"/>
          <a:lstStyle>
            <a:lvl1pPr>
              <a:spcBef>
                <a:spcPct val="30000"/>
              </a:spcBef>
              <a:defRPr sz="1200">
                <a:solidFill>
                  <a:schemeClr val="tx1"/>
                </a:solidFill>
                <a:latin typeface="Calibri" panose="020F0502020204030204" pitchFamily="34" charset="0"/>
                <a:cs typeface="Arial" panose="020B0604020202020204" pitchFamily="34" charset="0"/>
              </a:defRPr>
            </a:lvl1pPr>
            <a:lvl2pPr marL="742950" indent="-285750">
              <a:spcBef>
                <a:spcPct val="30000"/>
              </a:spcBef>
              <a:defRPr sz="1200">
                <a:solidFill>
                  <a:schemeClr val="tx1"/>
                </a:solidFill>
                <a:latin typeface="Calibri" panose="020F0502020204030204" pitchFamily="34" charset="0"/>
                <a:cs typeface="Arial" panose="020B0604020202020204" pitchFamily="34" charset="0"/>
              </a:defRPr>
            </a:lvl2pPr>
            <a:lvl3pPr marL="1143000" indent="-228600">
              <a:spcBef>
                <a:spcPct val="30000"/>
              </a:spcBef>
              <a:defRPr sz="1200">
                <a:solidFill>
                  <a:schemeClr val="tx1"/>
                </a:solidFill>
                <a:latin typeface="Calibri" panose="020F0502020204030204" pitchFamily="34" charset="0"/>
                <a:cs typeface="Arial" panose="020B0604020202020204" pitchFamily="34" charset="0"/>
              </a:defRPr>
            </a:lvl3pPr>
            <a:lvl4pPr marL="1600200" indent="-228600">
              <a:spcBef>
                <a:spcPct val="30000"/>
              </a:spcBef>
              <a:defRPr sz="1200">
                <a:solidFill>
                  <a:schemeClr val="tx1"/>
                </a:solidFill>
                <a:latin typeface="Calibri" panose="020F0502020204030204" pitchFamily="34" charset="0"/>
                <a:cs typeface="Arial" panose="020B0604020202020204" pitchFamily="34" charset="0"/>
              </a:defRPr>
            </a:lvl4pPr>
            <a:lvl5pPr marL="2057400" indent="-228600">
              <a:spcBef>
                <a:spcPct val="30000"/>
              </a:spcBef>
              <a:defRPr sz="1200">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cs typeface="Arial" panose="020B0604020202020204" pitchFamily="34" charset="0"/>
              </a:defRPr>
            </a:lvl9pPr>
          </a:lstStyle>
          <a:p>
            <a:pPr algn="r" eaLnBrk="1" hangingPunct="1">
              <a:spcBef>
                <a:spcPct val="0"/>
              </a:spcBef>
            </a:pPr>
            <a:fld id="{1CC5C750-305B-4B01-AB68-FF8721C39EA6}" type="slidenum">
              <a:rPr lang="en-US" altLang="en-US">
                <a:cs typeface="Calibri" panose="020F0502020204030204" pitchFamily="34" charset="0"/>
              </a:rPr>
              <a:pPr algn="r" eaLnBrk="1" hangingPunct="1">
                <a:spcBef>
                  <a:spcPct val="0"/>
                </a:spcBef>
              </a:pPr>
              <a:t>4</a:t>
            </a:fld>
            <a:endParaRPr lang="en-US" altLang="en-US" dirty="0">
              <a:cs typeface="Calibri" panose="020F0502020204030204" pitchFamily="34" charset="0"/>
            </a:endParaRPr>
          </a:p>
        </p:txBody>
      </p:sp>
      <p:sp>
        <p:nvSpPr>
          <p:cNvPr id="15364" name="Rectangle 2"/>
          <p:cNvSpPr>
            <a:spLocks noGrp="1" noRot="1" noChangeAspect="1" noChangeArrowheads="1" noTextEdit="1"/>
          </p:cNvSpPr>
          <p:nvPr>
            <p:ph type="sldImg"/>
          </p:nvPr>
        </p:nvSpPr>
        <p:spPr>
          <a:xfrm>
            <a:off x="1371600" y="1143000"/>
            <a:ext cx="4114800" cy="3086100"/>
          </a:xfrm>
          <a:prstGeom prst="rect">
            <a:avLst/>
          </a:prstGeom>
          <a:ln/>
        </p:spPr>
      </p:sp>
      <p:sp>
        <p:nvSpPr>
          <p:cNvPr id="15365" name="Rectangle 3"/>
          <p:cNvSpPr>
            <a:spLocks noGrp="1" noChangeArrowheads="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dirty="0"/>
              <a:t>Generally, an</a:t>
            </a:r>
            <a:r>
              <a:rPr lang="en-US" altLang="en-US" b="1" baseline="0" dirty="0"/>
              <a:t> amendment is requested by taxpayer</a:t>
            </a:r>
            <a:endParaRPr lang="en-US" altLang="en-US" b="1" dirty="0"/>
          </a:p>
        </p:txBody>
      </p:sp>
    </p:spTree>
    <p:extLst>
      <p:ext uri="{BB962C8B-B14F-4D97-AF65-F5344CB8AC3E}">
        <p14:creationId xmlns:p14="http://schemas.microsoft.com/office/powerpoint/2010/main" val="39595883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xfrm>
            <a:off x="1371600" y="1143000"/>
            <a:ext cx="4114800" cy="3086100"/>
          </a:xfrm>
          <a:prstGeom prst="rect">
            <a:avLst/>
          </a:prstGeom>
          <a:ln/>
        </p:spPr>
      </p:sp>
      <p:sp>
        <p:nvSpPr>
          <p:cNvPr id="19459"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81240" indent="-181240">
              <a:buFont typeface="Calibri" panose="020F0502020204030204" pitchFamily="34" charset="0"/>
              <a:buChar char="●"/>
            </a:pPr>
            <a:r>
              <a:rPr lang="en-US" altLang="en-US" b="1" dirty="0"/>
              <a:t>Same sex couples that filed single/</a:t>
            </a:r>
            <a:r>
              <a:rPr lang="en-US" altLang="en-US" b="1" dirty="0" err="1"/>
              <a:t>HoH</a:t>
            </a:r>
            <a:r>
              <a:rPr lang="en-US" altLang="en-US" b="1" dirty="0"/>
              <a:t>/QW May amend, but are not required</a:t>
            </a:r>
          </a:p>
          <a:p>
            <a:pPr marL="181240" indent="-181240">
              <a:buFont typeface="Calibri" panose="020F0502020204030204" pitchFamily="34" charset="0"/>
              <a:buChar char="●"/>
            </a:pPr>
            <a:r>
              <a:rPr lang="en-US" altLang="en-US" b="1" dirty="0"/>
              <a:t>If filed MFJ and return</a:t>
            </a:r>
            <a:r>
              <a:rPr lang="en-US" altLang="en-US" b="1" baseline="0" dirty="0"/>
              <a:t> accepted before April deadline, you can amend to MFS and mail 1040x  before to April 15</a:t>
            </a:r>
            <a:r>
              <a:rPr lang="en-US" altLang="en-US" b="1" baseline="30000" dirty="0"/>
              <a:t>th</a:t>
            </a:r>
            <a:r>
              <a:rPr lang="en-US" altLang="en-US" b="1" baseline="0" dirty="0"/>
              <a:t>. If both taxpayer and spouse do not amend, IRS will send letters to both. </a:t>
            </a:r>
          </a:p>
          <a:p>
            <a:pPr marL="181240" indent="-181240">
              <a:buFont typeface="Calibri" panose="020F0502020204030204" pitchFamily="34" charset="0"/>
              <a:buChar char="●"/>
            </a:pPr>
            <a:r>
              <a:rPr lang="en-US" altLang="en-US" b="1" dirty="0"/>
              <a:t>After</a:t>
            </a:r>
            <a:r>
              <a:rPr lang="en-US" altLang="en-US" b="1" baseline="0" dirty="0"/>
              <a:t> April filing deadline, cannot amend MFJ to MFS</a:t>
            </a:r>
            <a:endParaRPr lang="en-US" altLang="en-US" b="1" dirty="0"/>
          </a:p>
        </p:txBody>
      </p:sp>
      <p:sp>
        <p:nvSpPr>
          <p:cNvPr id="19460"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1BF39934-2CE1-4214-95C6-9A3C2672C04E}" type="slidenum">
              <a:rPr lang="en-US" altLang="en-US" smtClean="0">
                <a:cs typeface="Calibri" panose="020F0502020204030204" pitchFamily="34" charset="0"/>
              </a:rPr>
              <a:pPr>
                <a:spcBef>
                  <a:spcPct val="0"/>
                </a:spcBef>
              </a:pPr>
              <a:t>5</a:t>
            </a:fld>
            <a:endParaRPr lang="en-US" altLang="en-US" dirty="0">
              <a:cs typeface="Calibri" panose="020F0502020204030204" pitchFamily="34" charset="0"/>
            </a:endParaRPr>
          </a:p>
        </p:txBody>
      </p:sp>
    </p:spTree>
    <p:extLst>
      <p:ext uri="{BB962C8B-B14F-4D97-AF65-F5344CB8AC3E}">
        <p14:creationId xmlns:p14="http://schemas.microsoft.com/office/powerpoint/2010/main" val="2375384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1371600" y="1143000"/>
            <a:ext cx="4114800" cy="3086100"/>
          </a:xfrm>
          <a:prstGeom prst="rect">
            <a:avLst/>
          </a:prstGeom>
          <a:ln/>
        </p:spPr>
      </p:sp>
      <p:sp>
        <p:nvSpPr>
          <p:cNvPr id="21507"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Do not need to amend return only to respond to IRS notice. May want to amend for other</a:t>
            </a:r>
            <a:r>
              <a:rPr lang="en-US" altLang="en-US" b="1" baseline="0" dirty="0"/>
              <a:t> reasons but amending to agree with IRS notice is not necessary.</a:t>
            </a:r>
            <a:r>
              <a:rPr lang="en-US" altLang="en-US" b="1" dirty="0"/>
              <a:t> </a:t>
            </a:r>
          </a:p>
          <a:p>
            <a:r>
              <a:rPr lang="en-US" altLang="en-US" b="1" dirty="0"/>
              <a:t>Math</a:t>
            </a:r>
            <a:r>
              <a:rPr lang="en-US" altLang="en-US" b="1" baseline="0" dirty="0"/>
              <a:t> errors using tax software rare ... but possible.</a:t>
            </a:r>
            <a:endParaRPr lang="en-US" altLang="en-US" b="1" dirty="0"/>
          </a:p>
        </p:txBody>
      </p:sp>
      <p:sp>
        <p:nvSpPr>
          <p:cNvPr id="21509" name="Slide Number Placeholder 4"/>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9520EF77-9497-4B81-B5A6-22794B74C10F}" type="slidenum">
              <a:rPr lang="en-US" altLang="en-US" smtClean="0">
                <a:cs typeface="Calibri" panose="020F0502020204030204" pitchFamily="34" charset="0"/>
              </a:rPr>
              <a:pPr>
                <a:spcBef>
                  <a:spcPct val="0"/>
                </a:spcBef>
              </a:pPr>
              <a:t>6</a:t>
            </a:fld>
            <a:endParaRPr lang="en-US" altLang="en-US" dirty="0">
              <a:cs typeface="Calibri" panose="020F0502020204030204" pitchFamily="34" charset="0"/>
            </a:endParaRPr>
          </a:p>
        </p:txBody>
      </p:sp>
    </p:spTree>
    <p:extLst>
      <p:ext uri="{BB962C8B-B14F-4D97-AF65-F5344CB8AC3E}">
        <p14:creationId xmlns:p14="http://schemas.microsoft.com/office/powerpoint/2010/main" val="20835706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xfrm>
            <a:off x="1371600" y="1143000"/>
            <a:ext cx="4114800" cy="3086100"/>
          </a:xfrm>
          <a:prstGeom prst="rect">
            <a:avLst/>
          </a:prstGeom>
          <a:ln/>
        </p:spPr>
      </p:sp>
      <p:sp>
        <p:nvSpPr>
          <p:cNvPr id="32771"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The IRS communicates with the taxpayer by letter</a:t>
            </a:r>
          </a:p>
        </p:txBody>
      </p:sp>
      <p:sp>
        <p:nvSpPr>
          <p:cNvPr id="32772"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82ACA717-930E-49CD-A34A-B6F812EEC5DB}" type="slidenum">
              <a:rPr lang="en-US" altLang="en-US" smtClean="0">
                <a:cs typeface="Calibri" panose="020F0502020204030204" pitchFamily="34" charset="0"/>
              </a:rPr>
              <a:pPr>
                <a:spcBef>
                  <a:spcPct val="0"/>
                </a:spcBef>
              </a:pPr>
              <a:t>7</a:t>
            </a:fld>
            <a:endParaRPr lang="en-US" altLang="en-US" dirty="0">
              <a:cs typeface="Calibri" panose="020F0502020204030204" pitchFamily="34" charset="0"/>
            </a:endParaRPr>
          </a:p>
        </p:txBody>
      </p:sp>
    </p:spTree>
    <p:extLst>
      <p:ext uri="{BB962C8B-B14F-4D97-AF65-F5344CB8AC3E}">
        <p14:creationId xmlns:p14="http://schemas.microsoft.com/office/powerpoint/2010/main" val="3773287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371600" y="1143000"/>
            <a:ext cx="4114800" cy="3086100"/>
          </a:xfrm>
          <a:prstGeom prst="rect">
            <a:avLst/>
          </a:prstGeom>
          <a:ln/>
        </p:spPr>
      </p:sp>
      <p:sp>
        <p:nvSpPr>
          <p:cNvPr id="34819" name="Notes Placeholder 2"/>
          <p:cNvSpPr>
            <a:spLocks noGrp="1"/>
          </p:cNvSpPr>
          <p:nvPr>
            <p:ph type="body" idx="1"/>
          </p:nvPr>
        </p:nvSpPr>
        <p:spPr>
          <a:xfrm>
            <a:off x="685800" y="4400550"/>
            <a:ext cx="5486400" cy="360045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b="1" dirty="0"/>
              <a:t>IRS processes </a:t>
            </a:r>
            <a:r>
              <a:rPr lang="en-US" altLang="en-US" b="1" dirty="0" err="1"/>
              <a:t>e</a:t>
            </a:r>
            <a:r>
              <a:rPr lang="en-US" altLang="en-US" b="1" dirty="0"/>
              <a:t>-filed return in about four weeks</a:t>
            </a:r>
          </a:p>
        </p:txBody>
      </p:sp>
      <p:sp>
        <p:nvSpPr>
          <p:cNvPr id="34820" name="Slide Number Placeholder 3"/>
          <p:cNvSpPr>
            <a:spLocks noGrp="1"/>
          </p:cNvSpPr>
          <p:nvPr>
            <p:ph type="sldNum" sz="quarter" idx="5"/>
          </p:nvPr>
        </p:nvSpPr>
        <p:spPr>
          <a:xfrm>
            <a:off x="3884613" y="8685213"/>
            <a:ext cx="2971800" cy="4587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300">
                <a:solidFill>
                  <a:schemeClr val="tx1"/>
                </a:solidFill>
                <a:latin typeface="Calibri" panose="020F0502020204030204" pitchFamily="34" charset="0"/>
                <a:cs typeface="Arial" panose="020B0604020202020204" pitchFamily="34" charset="0"/>
              </a:defRPr>
            </a:lvl1pPr>
            <a:lvl2pPr marL="785372" indent="-302066">
              <a:spcBef>
                <a:spcPct val="30000"/>
              </a:spcBef>
              <a:defRPr sz="1300">
                <a:solidFill>
                  <a:schemeClr val="tx1"/>
                </a:solidFill>
                <a:latin typeface="Calibri" panose="020F0502020204030204" pitchFamily="34" charset="0"/>
                <a:cs typeface="Arial" panose="020B0604020202020204" pitchFamily="34" charset="0"/>
              </a:defRPr>
            </a:lvl2pPr>
            <a:lvl3pPr marL="1208265" indent="-241653">
              <a:spcBef>
                <a:spcPct val="30000"/>
              </a:spcBef>
              <a:defRPr sz="1300">
                <a:solidFill>
                  <a:schemeClr val="tx1"/>
                </a:solidFill>
                <a:latin typeface="Calibri" panose="020F0502020204030204" pitchFamily="34" charset="0"/>
                <a:cs typeface="Arial" panose="020B0604020202020204" pitchFamily="34" charset="0"/>
              </a:defRPr>
            </a:lvl3pPr>
            <a:lvl4pPr marL="1691571" indent="-241653">
              <a:spcBef>
                <a:spcPct val="30000"/>
              </a:spcBef>
              <a:defRPr sz="1300">
                <a:solidFill>
                  <a:schemeClr val="tx1"/>
                </a:solidFill>
                <a:latin typeface="Calibri" panose="020F0502020204030204" pitchFamily="34" charset="0"/>
                <a:cs typeface="Arial" panose="020B0604020202020204" pitchFamily="34" charset="0"/>
              </a:defRPr>
            </a:lvl4pPr>
            <a:lvl5pPr marL="2174878" indent="-241653">
              <a:spcBef>
                <a:spcPct val="30000"/>
              </a:spcBef>
              <a:defRPr sz="1300">
                <a:solidFill>
                  <a:schemeClr val="tx1"/>
                </a:solidFill>
                <a:latin typeface="Calibri" panose="020F0502020204030204" pitchFamily="34" charset="0"/>
                <a:cs typeface="Arial" panose="020B0604020202020204" pitchFamily="34" charset="0"/>
              </a:defRPr>
            </a:lvl5pPr>
            <a:lvl6pPr marL="2658184"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6pPr>
            <a:lvl7pPr marL="3141490"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7pPr>
            <a:lvl8pPr marL="3624796"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8pPr>
            <a:lvl9pPr marL="4108102" indent="-241653" eaLnBrk="0" fontAlgn="base" hangingPunct="0">
              <a:spcBef>
                <a:spcPct val="30000"/>
              </a:spcBef>
              <a:spcAft>
                <a:spcPct val="0"/>
              </a:spcAft>
              <a:defRPr sz="1300">
                <a:solidFill>
                  <a:schemeClr val="tx1"/>
                </a:solidFill>
                <a:latin typeface="Calibri" panose="020F0502020204030204" pitchFamily="34" charset="0"/>
                <a:cs typeface="Arial" panose="020B0604020202020204" pitchFamily="34" charset="0"/>
              </a:defRPr>
            </a:lvl9pPr>
          </a:lstStyle>
          <a:p>
            <a:pPr>
              <a:spcBef>
                <a:spcPct val="0"/>
              </a:spcBef>
            </a:pPr>
            <a:fld id="{10EA8855-AA4E-4FB0-8109-ACEDBEE24F79}" type="slidenum">
              <a:rPr lang="en-US" altLang="en-US" smtClean="0">
                <a:cs typeface="Calibri" panose="020F0502020204030204" pitchFamily="34" charset="0"/>
              </a:rPr>
              <a:pPr>
                <a:spcBef>
                  <a:spcPct val="0"/>
                </a:spcBef>
              </a:pPr>
              <a:t>8</a:t>
            </a:fld>
            <a:endParaRPr lang="en-US" altLang="en-US" dirty="0">
              <a:cs typeface="Calibri" panose="020F0502020204030204" pitchFamily="34" charset="0"/>
            </a:endParaRPr>
          </a:p>
        </p:txBody>
      </p:sp>
    </p:spTree>
    <p:extLst>
      <p:ext uri="{BB962C8B-B14F-4D97-AF65-F5344CB8AC3E}">
        <p14:creationId xmlns:p14="http://schemas.microsoft.com/office/powerpoint/2010/main" val="1022376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a:prstGeom prst="rect">
            <a:avLst/>
          </a:prstGeom>
        </p:spPr>
      </p:sp>
      <p:sp>
        <p:nvSpPr>
          <p:cNvPr id="3" name="Notes Placeholder 2"/>
          <p:cNvSpPr>
            <a:spLocks noGrp="1"/>
          </p:cNvSpPr>
          <p:nvPr>
            <p:ph type="body" idx="1"/>
          </p:nvPr>
        </p:nvSpPr>
        <p:spPr>
          <a:xfrm>
            <a:off x="685800" y="4400550"/>
            <a:ext cx="5486400" cy="3600450"/>
          </a:xfrm>
          <a:prstGeom prst="rect">
            <a:avLst/>
          </a:prstGeom>
        </p:spPr>
        <p:txBody>
          <a:bodyPr>
            <a:normAutofit/>
          </a:bodyPr>
          <a:lstStyle/>
          <a:p>
            <a:r>
              <a:rPr lang="en-US" b="1" dirty="0"/>
              <a:t>See Tab M in Pub 4012</a:t>
            </a:r>
          </a:p>
          <a:p>
            <a:endParaRPr lang="en-US" b="1" dirty="0"/>
          </a:p>
          <a:p>
            <a:r>
              <a:rPr lang="en-US" b="1" dirty="0"/>
              <a:t>If creating a return that was filed elsewhere, no need to enter each income document.</a:t>
            </a:r>
            <a:r>
              <a:rPr lang="en-US" b="1" baseline="0" dirty="0"/>
              <a:t> See Comprehensive Slides 24 and 25.</a:t>
            </a:r>
            <a:endParaRPr lang="en-US" b="1" dirty="0"/>
          </a:p>
        </p:txBody>
      </p:sp>
      <p:sp>
        <p:nvSpPr>
          <p:cNvPr id="5" name="Slide Number Placeholder 4"/>
          <p:cNvSpPr>
            <a:spLocks noGrp="1"/>
          </p:cNvSpPr>
          <p:nvPr>
            <p:ph type="sldNum" sz="quarter" idx="11"/>
          </p:nvPr>
        </p:nvSpPr>
        <p:spPr>
          <a:xfrm>
            <a:off x="3884613" y="8685213"/>
            <a:ext cx="2971800" cy="458787"/>
          </a:xfrm>
          <a:prstGeom prst="rect">
            <a:avLst/>
          </a:prstGeom>
        </p:spPr>
        <p:txBody>
          <a:bodyPr/>
          <a:lstStyle/>
          <a:p>
            <a:pPr>
              <a:defRPr/>
            </a:pPr>
            <a:fld id="{12400725-F577-481F-9664-C6365A8662E1}" type="slidenum">
              <a:rPr lang="en-US" altLang="en-US" smtClean="0"/>
              <a:pPr>
                <a:defRPr/>
              </a:pPr>
              <a:t>9</a:t>
            </a:fld>
            <a:endParaRPr lang="en-US" altLang="en-US"/>
          </a:p>
        </p:txBody>
      </p:sp>
    </p:spTree>
    <p:extLst>
      <p:ext uri="{BB962C8B-B14F-4D97-AF65-F5344CB8AC3E}">
        <p14:creationId xmlns:p14="http://schemas.microsoft.com/office/powerpoint/2010/main" val="42595368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4" name="Rectangle 3"/>
          <p:cNvSpPr/>
          <p:nvPr/>
        </p:nvSpPr>
        <p:spPr>
          <a:xfrm>
            <a:off x="0" y="-17670"/>
            <a:ext cx="9144000" cy="13271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7" name="Rectangle 6"/>
          <p:cNvSpPr/>
          <p:nvPr/>
        </p:nvSpPr>
        <p:spPr>
          <a:xfrm>
            <a:off x="2" y="1218977"/>
            <a:ext cx="6599583" cy="3901440"/>
          </a:xfrm>
          <a:prstGeom prst="rect">
            <a:avLst/>
          </a:prstGeom>
          <a:solidFill>
            <a:srgbClr val="CF2124"/>
          </a:solidFill>
          <a:ln>
            <a:solidFill>
              <a:srgbClr val="CF2124"/>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3" name="Subtitle 2"/>
          <p:cNvSpPr>
            <a:spLocks noGrp="1"/>
          </p:cNvSpPr>
          <p:nvPr>
            <p:ph type="subTitle" idx="1"/>
          </p:nvPr>
        </p:nvSpPr>
        <p:spPr>
          <a:xfrm>
            <a:off x="687377" y="3697342"/>
            <a:ext cx="5224830" cy="1112839"/>
          </a:xfrm>
          <a:prstGeom prst="rect">
            <a:avLst/>
          </a:prstGeom>
        </p:spPr>
        <p:txBody>
          <a:bodyPr anchor="ctr">
            <a:noAutofit/>
          </a:bodyPr>
          <a:lstStyle>
            <a:lvl1pPr marL="0" indent="0" algn="ctr">
              <a:spcBef>
                <a:spcPts val="0"/>
              </a:spcBef>
              <a:buNone/>
              <a:defRPr sz="1800">
                <a:solidFill>
                  <a:schemeClr val="bg1"/>
                </a:solidFill>
              </a:defRPr>
            </a:lvl1pPr>
            <a:lvl2pPr marL="257169" indent="0" algn="ctr">
              <a:buNone/>
              <a:defRPr>
                <a:solidFill>
                  <a:schemeClr val="tx1">
                    <a:tint val="75000"/>
                  </a:schemeClr>
                </a:solidFill>
              </a:defRPr>
            </a:lvl2pPr>
            <a:lvl3pPr marL="514338" indent="0" algn="ctr">
              <a:buNone/>
              <a:defRPr>
                <a:solidFill>
                  <a:schemeClr val="tx1">
                    <a:tint val="75000"/>
                  </a:schemeClr>
                </a:solidFill>
              </a:defRPr>
            </a:lvl3pPr>
            <a:lvl4pPr marL="771506" indent="0" algn="ctr">
              <a:buNone/>
              <a:defRPr>
                <a:solidFill>
                  <a:schemeClr val="tx1">
                    <a:tint val="75000"/>
                  </a:schemeClr>
                </a:solidFill>
              </a:defRPr>
            </a:lvl4pPr>
            <a:lvl5pPr marL="1028675" indent="0" algn="ctr">
              <a:buNone/>
              <a:defRPr>
                <a:solidFill>
                  <a:schemeClr val="tx1">
                    <a:tint val="75000"/>
                  </a:schemeClr>
                </a:solidFill>
              </a:defRPr>
            </a:lvl5pPr>
            <a:lvl6pPr marL="1285843" indent="0" algn="ctr">
              <a:buNone/>
              <a:defRPr>
                <a:solidFill>
                  <a:schemeClr val="tx1">
                    <a:tint val="75000"/>
                  </a:schemeClr>
                </a:solidFill>
              </a:defRPr>
            </a:lvl6pPr>
            <a:lvl7pPr marL="1543012" indent="0" algn="ctr">
              <a:buNone/>
              <a:defRPr>
                <a:solidFill>
                  <a:schemeClr val="tx1">
                    <a:tint val="75000"/>
                  </a:schemeClr>
                </a:solidFill>
              </a:defRPr>
            </a:lvl7pPr>
            <a:lvl8pPr marL="1800180" indent="0" algn="ctr">
              <a:buNone/>
              <a:defRPr>
                <a:solidFill>
                  <a:schemeClr val="tx1">
                    <a:tint val="75000"/>
                  </a:schemeClr>
                </a:solidFill>
              </a:defRPr>
            </a:lvl8pPr>
            <a:lvl9pPr marL="2057349" indent="0" algn="ctr">
              <a:buNone/>
              <a:defRPr>
                <a:solidFill>
                  <a:schemeClr val="tx1">
                    <a:tint val="75000"/>
                  </a:schemeClr>
                </a:solidFill>
              </a:defRPr>
            </a:lvl9pPr>
          </a:lstStyle>
          <a:p>
            <a:r>
              <a:rPr lang="en-US"/>
              <a:t>Click to edit Master subtitle style</a:t>
            </a:r>
            <a:endParaRPr lang="en-US" dirty="0"/>
          </a:p>
        </p:txBody>
      </p:sp>
      <p:sp>
        <p:nvSpPr>
          <p:cNvPr id="8" name="Rectangle 7"/>
          <p:cNvSpPr/>
          <p:nvPr/>
        </p:nvSpPr>
        <p:spPr>
          <a:xfrm>
            <a:off x="2" y="5056023"/>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0" name="Rectangle 9"/>
          <p:cNvSpPr/>
          <p:nvPr/>
        </p:nvSpPr>
        <p:spPr>
          <a:xfrm>
            <a:off x="2" y="5056022"/>
            <a:ext cx="6599583" cy="86815"/>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Title 5"/>
          <p:cNvSpPr>
            <a:spLocks noGrp="1"/>
          </p:cNvSpPr>
          <p:nvPr>
            <p:ph type="title"/>
          </p:nvPr>
        </p:nvSpPr>
        <p:spPr>
          <a:xfrm>
            <a:off x="685842" y="1875512"/>
            <a:ext cx="5227900" cy="1219200"/>
          </a:xfrm>
        </p:spPr>
        <p:txBody>
          <a:bodyPr>
            <a:noAutofit/>
          </a:bodyPr>
          <a:lstStyle>
            <a:lvl1pPr algn="ctr">
              <a:defRPr sz="2475"/>
            </a:lvl1pPr>
          </a:lstStyle>
          <a:p>
            <a:r>
              <a:rPr lang="en-US"/>
              <a:t>Click to edit Master title style</a:t>
            </a:r>
            <a:endParaRPr lang="en-US" dirty="0"/>
          </a:p>
        </p:txBody>
      </p:sp>
      <p:sp>
        <p:nvSpPr>
          <p:cNvPr id="9" name="Rectangle 8"/>
          <p:cNvSpPr/>
          <p:nvPr/>
        </p:nvSpPr>
        <p:spPr>
          <a:xfrm>
            <a:off x="1" y="5080555"/>
            <a:ext cx="6601968"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
        <p:nvSpPr>
          <p:cNvPr id="11" name="Date Placeholder 3">
            <a:extLst>
              <a:ext uri="{FF2B5EF4-FFF2-40B4-BE49-F238E27FC236}">
                <a16:creationId xmlns:a16="http://schemas.microsoft.com/office/drawing/2014/main" id="{325D16B6-152B-4FDE-BF54-4398ECB14290}"/>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2" name="Footer Placeholder 4">
            <a:extLst>
              <a:ext uri="{FF2B5EF4-FFF2-40B4-BE49-F238E27FC236}">
                <a16:creationId xmlns:a16="http://schemas.microsoft.com/office/drawing/2014/main" id="{534A7236-1F7D-4C44-9FB2-218DB8E05CA8}"/>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3" name="Slide Number Placeholder 5">
            <a:extLst>
              <a:ext uri="{FF2B5EF4-FFF2-40B4-BE49-F238E27FC236}">
                <a16:creationId xmlns:a16="http://schemas.microsoft.com/office/drawing/2014/main" id="{50BAE30B-22A1-41E6-98B6-04A1B88E0F68}"/>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46209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6" name="Text Placeholder 5"/>
          <p:cNvSpPr>
            <a:spLocks noGrp="1"/>
          </p:cNvSpPr>
          <p:nvPr>
            <p:ph type="body" sz="quarter" idx="15"/>
          </p:nvPr>
        </p:nvSpPr>
        <p:spPr>
          <a:xfrm>
            <a:off x="962025"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8" name="Text Placeholder 7"/>
          <p:cNvSpPr>
            <a:spLocks noGrp="1"/>
          </p:cNvSpPr>
          <p:nvPr>
            <p:ph type="body" sz="quarter" idx="16"/>
          </p:nvPr>
        </p:nvSpPr>
        <p:spPr>
          <a:xfrm>
            <a:off x="4797029" y="1754188"/>
            <a:ext cx="3497580" cy="4022725"/>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86574646"/>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952500" y="1535117"/>
            <a:ext cx="3497580" cy="639763"/>
          </a:xfrm>
          <a:prstGeom prst="rect">
            <a:avLst/>
          </a:prstGeom>
        </p:spPr>
        <p:txBody>
          <a:bodyPr anchor="b"/>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5" name="Text Placeholder 4"/>
          <p:cNvSpPr>
            <a:spLocks noGrp="1"/>
          </p:cNvSpPr>
          <p:nvPr>
            <p:ph type="body" sz="quarter" idx="3"/>
          </p:nvPr>
        </p:nvSpPr>
        <p:spPr>
          <a:xfrm>
            <a:off x="4806462" y="1535117"/>
            <a:ext cx="3497580" cy="639763"/>
          </a:xfrm>
          <a:prstGeom prst="rect">
            <a:avLst/>
          </a:prstGeom>
        </p:spPr>
        <p:txBody>
          <a:bodyPr anchor="b">
            <a:noAutofit/>
          </a:bodyPr>
          <a:lstStyle>
            <a:lvl1pPr marL="0" indent="0">
              <a:buNone/>
              <a:defRPr sz="1575" b="1"/>
            </a:lvl1pPr>
            <a:lvl2pPr marL="257169" indent="0">
              <a:buNone/>
              <a:defRPr sz="1125" b="1"/>
            </a:lvl2pPr>
            <a:lvl3pPr marL="514338" indent="0">
              <a:buNone/>
              <a:defRPr sz="1013" b="1"/>
            </a:lvl3pPr>
            <a:lvl4pPr marL="771506" indent="0">
              <a:buNone/>
              <a:defRPr sz="900" b="1"/>
            </a:lvl4pPr>
            <a:lvl5pPr marL="1028675" indent="0">
              <a:buNone/>
              <a:defRPr sz="900" b="1"/>
            </a:lvl5pPr>
            <a:lvl6pPr marL="1285843" indent="0">
              <a:buNone/>
              <a:defRPr sz="900" b="1"/>
            </a:lvl6pPr>
            <a:lvl7pPr marL="1543012" indent="0">
              <a:buNone/>
              <a:defRPr sz="900" b="1"/>
            </a:lvl7pPr>
            <a:lvl8pPr marL="1800180" indent="0">
              <a:buNone/>
              <a:defRPr sz="900" b="1"/>
            </a:lvl8pPr>
            <a:lvl9pPr marL="2057349" indent="0">
              <a:buNone/>
              <a:defRPr sz="900" b="1"/>
            </a:lvl9pPr>
          </a:lstStyle>
          <a:p>
            <a:pPr lvl="0"/>
            <a:r>
              <a:rPr lang="en-US"/>
              <a:t>Click to edit Master text styles</a:t>
            </a:r>
          </a:p>
        </p:txBody>
      </p:sp>
      <p:sp>
        <p:nvSpPr>
          <p:cNvPr id="7" name="Date Placeholder 6"/>
          <p:cNvSpPr>
            <a:spLocks noGrp="1"/>
          </p:cNvSpPr>
          <p:nvPr>
            <p:ph type="dt" sz="half" idx="10"/>
          </p:nvPr>
        </p:nvSpPr>
        <p:spPr/>
        <p:txBody>
          <a:bodyPr/>
          <a:lstStyle/>
          <a:p>
            <a:r>
              <a:rPr lang="en-US"/>
              <a:t>11-27-2019 v1a</a:t>
            </a:r>
          </a:p>
        </p:txBody>
      </p:sp>
      <p:sp>
        <p:nvSpPr>
          <p:cNvPr id="8" name="Footer Placeholder 7"/>
          <p:cNvSpPr>
            <a:spLocks noGrp="1"/>
          </p:cNvSpPr>
          <p:nvPr>
            <p:ph type="ftr" sz="quarter" idx="11"/>
          </p:nvPr>
        </p:nvSpPr>
        <p:spPr/>
        <p:txBody>
          <a:bodyPr/>
          <a:lstStyle/>
          <a:p>
            <a:r>
              <a:rPr lang="en-US"/>
              <a:t>NTTC Training ala NJ – TY2019</a:t>
            </a:r>
          </a:p>
        </p:txBody>
      </p:sp>
      <p:sp>
        <p:nvSpPr>
          <p:cNvPr id="9" name="Slide Number Placeholder 8"/>
          <p:cNvSpPr>
            <a:spLocks noGrp="1"/>
          </p:cNvSpPr>
          <p:nvPr>
            <p:ph type="sldNum" sz="quarter" idx="12"/>
          </p:nvPr>
        </p:nvSpPr>
        <p:spPr/>
        <p:txBody>
          <a:bodyPr/>
          <a:lstStyle/>
          <a:p>
            <a:fld id="{F56DB09B-2E1E-48D6-BF38-233787F9BAB1}" type="slidenum">
              <a:rPr lang="en-US" smtClean="0"/>
              <a:t>‹#›</a:t>
            </a:fld>
            <a:endParaRPr lang="en-US"/>
          </a:p>
        </p:txBody>
      </p:sp>
      <p:sp>
        <p:nvSpPr>
          <p:cNvPr id="10" name="Text Placeholder 9"/>
          <p:cNvSpPr>
            <a:spLocks noGrp="1"/>
          </p:cNvSpPr>
          <p:nvPr>
            <p:ph type="body" sz="quarter" idx="13"/>
          </p:nvPr>
        </p:nvSpPr>
        <p:spPr>
          <a:xfrm>
            <a:off x="952501" y="2174878"/>
            <a:ext cx="3498056"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13" name="Text Placeholder 12"/>
          <p:cNvSpPr>
            <a:spLocks noGrp="1"/>
          </p:cNvSpPr>
          <p:nvPr>
            <p:ph type="body" sz="quarter" idx="14"/>
          </p:nvPr>
        </p:nvSpPr>
        <p:spPr>
          <a:xfrm>
            <a:off x="4806462" y="2174878"/>
            <a:ext cx="3497580" cy="3779839"/>
          </a:xfrm>
        </p:spPr>
        <p:txBody>
          <a:bodyPr>
            <a:normAutofit/>
          </a:bodyPr>
          <a:lstStyle>
            <a:lvl1pPr>
              <a:defRPr sz="1575"/>
            </a:lvl1pPr>
            <a:lvl2pPr>
              <a:defRPr sz="1350"/>
            </a:lvl2pPr>
            <a:lvl3pPr>
              <a:defRPr sz="1125"/>
            </a:lvl3p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1935299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ext Over">
    <p:spTree>
      <p:nvGrpSpPr>
        <p:cNvPr id="1" name=""/>
        <p:cNvGrpSpPr/>
        <p:nvPr/>
      </p:nvGrpSpPr>
      <p:grpSpPr>
        <a:xfrm>
          <a:off x="0" y="0"/>
          <a:ext cx="0" cy="0"/>
          <a:chOff x="0" y="0"/>
          <a:chExt cx="0" cy="0"/>
        </a:xfrm>
      </p:grpSpPr>
      <p:sp>
        <p:nvSpPr>
          <p:cNvPr id="4" name="Content Placeholder 3"/>
          <p:cNvSpPr>
            <a:spLocks noGrp="1"/>
          </p:cNvSpPr>
          <p:nvPr>
            <p:ph sz="quarter" idx="12"/>
          </p:nvPr>
        </p:nvSpPr>
        <p:spPr>
          <a:xfrm>
            <a:off x="959125" y="1761437"/>
            <a:ext cx="7315200" cy="2221287"/>
          </a:xfrm>
        </p:spPr>
        <p:txBody>
          <a:bodyPr/>
          <a:lstStyle/>
          <a:p>
            <a:pPr lvl="0"/>
            <a:r>
              <a:rPr lang="en-US"/>
              <a:t>Click to edit Master text styles</a:t>
            </a:r>
          </a:p>
          <a:p>
            <a:pPr lvl="1"/>
            <a:r>
              <a:rPr lang="en-US"/>
              <a:t>Second level</a:t>
            </a:r>
          </a:p>
          <a:p>
            <a:pPr lvl="2"/>
            <a:r>
              <a:rPr lang="en-US"/>
              <a:t>Third level</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7" name="Content Placeholder 6"/>
          <p:cNvSpPr>
            <a:spLocks noGrp="1"/>
          </p:cNvSpPr>
          <p:nvPr>
            <p:ph sz="quarter" idx="13"/>
          </p:nvPr>
        </p:nvSpPr>
        <p:spPr>
          <a:xfrm>
            <a:off x="958850" y="4108451"/>
            <a:ext cx="7315200" cy="1780116"/>
          </a:xfrm>
        </p:spPr>
        <p:txBody>
          <a:bodyPr/>
          <a:lstStyle/>
          <a:p>
            <a:pPr lvl="0"/>
            <a:r>
              <a:rPr lang="en-US"/>
              <a:t>Click to edit Master text styles</a:t>
            </a:r>
          </a:p>
          <a:p>
            <a:pPr lvl="1"/>
            <a:r>
              <a:rPr lang="en-US"/>
              <a:t>Second level</a:t>
            </a:r>
          </a:p>
        </p:txBody>
      </p:sp>
      <p:sp>
        <p:nvSpPr>
          <p:cNvPr id="14" name="Date Placeholder 3">
            <a:extLst>
              <a:ext uri="{FF2B5EF4-FFF2-40B4-BE49-F238E27FC236}">
                <a16:creationId xmlns:a16="http://schemas.microsoft.com/office/drawing/2014/main" id="{3FEE0182-5E6E-47B8-86E9-CC065BBEA7B7}"/>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15" name="Footer Placeholder 4">
            <a:extLst>
              <a:ext uri="{FF2B5EF4-FFF2-40B4-BE49-F238E27FC236}">
                <a16:creationId xmlns:a16="http://schemas.microsoft.com/office/drawing/2014/main" id="{D13BC5E4-D997-4149-8D6E-66A51B9900CE}"/>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16" name="Slide Number Placeholder 5">
            <a:extLst>
              <a:ext uri="{FF2B5EF4-FFF2-40B4-BE49-F238E27FC236}">
                <a16:creationId xmlns:a16="http://schemas.microsoft.com/office/drawing/2014/main" id="{FA6B5DDA-0C49-44A9-B553-0066B756A88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3184401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11-27-2019 v1a</a:t>
            </a:r>
          </a:p>
        </p:txBody>
      </p:sp>
      <p:sp>
        <p:nvSpPr>
          <p:cNvPr id="4" name="Footer Placeholder 3"/>
          <p:cNvSpPr>
            <a:spLocks noGrp="1"/>
          </p:cNvSpPr>
          <p:nvPr>
            <p:ph type="ftr" sz="quarter" idx="11"/>
          </p:nvPr>
        </p:nvSpPr>
        <p:spPr/>
        <p:txBody>
          <a:bodyPr/>
          <a:lstStyle/>
          <a:p>
            <a:r>
              <a:rPr lang="en-US"/>
              <a:t>NTTC Training ala NJ – TY2019</a:t>
            </a:r>
          </a:p>
        </p:txBody>
      </p:sp>
      <p:sp>
        <p:nvSpPr>
          <p:cNvPr id="5" name="Slide Number Placeholder 4"/>
          <p:cNvSpPr>
            <a:spLocks noGrp="1"/>
          </p:cNvSpPr>
          <p:nvPr>
            <p:ph type="sldNum" sz="quarter" idx="12"/>
          </p:nvPr>
        </p:nvSpPr>
        <p:spPr/>
        <p:txBody>
          <a:bodyPr/>
          <a:lstStyle/>
          <a:p>
            <a:fld id="{F56DB09B-2E1E-48D6-BF38-233787F9BAB1}"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513692094"/>
      </p:ext>
    </p:extLst>
  </p:cSld>
  <p:clrMapOvr>
    <a:masterClrMapping/>
  </p:clrMapOvr>
  <p:extLst>
    <p:ext uri="{DCECCB84-F9BA-43D5-87BE-67443E8EF086}">
      <p15:sldGuideLst xmlns:p15="http://schemas.microsoft.com/office/powerpoint/2012/main">
        <p15:guide id="6" pos="5208"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6" name="Rectangle 5"/>
          <p:cNvSpPr/>
          <p:nvPr/>
        </p:nvSpPr>
        <p:spPr>
          <a:xfrm>
            <a:off x="0" y="-17670"/>
            <a:ext cx="9144000" cy="152586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Tree>
    <p:extLst>
      <p:ext uri="{BB962C8B-B14F-4D97-AF65-F5344CB8AC3E}">
        <p14:creationId xmlns:p14="http://schemas.microsoft.com/office/powerpoint/2010/main" val="311547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ide Ba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11-27-2019 v1a</a:t>
            </a:r>
          </a:p>
        </p:txBody>
      </p:sp>
      <p:sp>
        <p:nvSpPr>
          <p:cNvPr id="3" name="Footer Placeholder 2"/>
          <p:cNvSpPr>
            <a:spLocks noGrp="1"/>
          </p:cNvSpPr>
          <p:nvPr>
            <p:ph type="ftr" sz="quarter" idx="11"/>
          </p:nvPr>
        </p:nvSpPr>
        <p:spPr/>
        <p:txBody>
          <a:bodyPr/>
          <a:lstStyle/>
          <a:p>
            <a:r>
              <a:rPr lang="en-US"/>
              <a:t>NTTC Training ala NJ – TY2019</a:t>
            </a:r>
          </a:p>
        </p:txBody>
      </p:sp>
      <p:sp>
        <p:nvSpPr>
          <p:cNvPr id="4" name="Slide Number Placeholder 3"/>
          <p:cNvSpPr>
            <a:spLocks noGrp="1"/>
          </p:cNvSpPr>
          <p:nvPr>
            <p:ph type="sldNum" sz="quarter" idx="12"/>
          </p:nvPr>
        </p:nvSpPr>
        <p:spPr>
          <a:xfrm>
            <a:off x="974207" y="6265308"/>
            <a:ext cx="388559" cy="365125"/>
          </a:xfrm>
        </p:spPr>
        <p:txBody>
          <a:bodyPr/>
          <a:lstStyle/>
          <a:p>
            <a:fld id="{F56DB09B-2E1E-48D6-BF38-233787F9BAB1}" type="slidenum">
              <a:rPr lang="en-US" smtClean="0"/>
              <a:t>‹#›</a:t>
            </a:fld>
            <a:endParaRPr lang="en-US"/>
          </a:p>
        </p:txBody>
      </p:sp>
      <p:sp>
        <p:nvSpPr>
          <p:cNvPr id="5" name="Rectangle 4"/>
          <p:cNvSpPr/>
          <p:nvPr/>
        </p:nvSpPr>
        <p:spPr>
          <a:xfrm>
            <a:off x="0" y="-17670"/>
            <a:ext cx="9144000" cy="12280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6" name="Rectangle 5"/>
          <p:cNvSpPr/>
          <p:nvPr/>
        </p:nvSpPr>
        <p:spPr>
          <a:xfrm>
            <a:off x="0" y="-17670"/>
            <a:ext cx="9144000" cy="147167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7" name="Rectangle 6"/>
          <p:cNvSpPr/>
          <p:nvPr/>
        </p:nvSpPr>
        <p:spPr>
          <a:xfrm rot="16200000">
            <a:off x="-2980942" y="2962964"/>
            <a:ext cx="6876288" cy="9144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solidFill>
                <a:schemeClr val="bg1"/>
              </a:solidFill>
              <a:latin typeface="+mj-lt"/>
            </a:endParaRPr>
          </a:p>
        </p:txBody>
      </p:sp>
      <p:sp>
        <p:nvSpPr>
          <p:cNvPr id="8" name="Title Placeholder 1"/>
          <p:cNvSpPr>
            <a:spLocks noGrp="1"/>
          </p:cNvSpPr>
          <p:nvPr>
            <p:ph type="title"/>
          </p:nvPr>
        </p:nvSpPr>
        <p:spPr>
          <a:xfrm rot="16200000">
            <a:off x="-2407918" y="2421255"/>
            <a:ext cx="5730240" cy="85725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38861" y="6132291"/>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760"/>
          </a:p>
        </p:txBody>
      </p:sp>
      <p:sp>
        <p:nvSpPr>
          <p:cNvPr id="10" name="Rectangle 9"/>
          <p:cNvSpPr/>
          <p:nvPr/>
        </p:nvSpPr>
        <p:spPr>
          <a:xfrm rot="5400000">
            <a:off x="-2493840" y="3390266"/>
            <a:ext cx="6876288" cy="59800"/>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528210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47B75-102F-4897-A41E-3DF7610E9FEC}"/>
              </a:ext>
            </a:extLst>
          </p:cNvPr>
          <p:cNvSpPr>
            <a:spLocks noGrp="1"/>
          </p:cNvSpPr>
          <p:nvPr>
            <p:ph type="title"/>
          </p:nvPr>
        </p:nvSpPr>
        <p:spPr>
          <a:xfrm>
            <a:off x="623888" y="1709740"/>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B232B2-EE7C-4A1B-BC5F-03285CE66DE0}"/>
              </a:ext>
            </a:extLst>
          </p:cNvPr>
          <p:cNvSpPr>
            <a:spLocks noGrp="1"/>
          </p:cNvSpPr>
          <p:nvPr>
            <p:ph type="body" idx="1"/>
          </p:nvPr>
        </p:nvSpPr>
        <p:spPr>
          <a:xfrm>
            <a:off x="623888" y="4589465"/>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7076F7-3D4D-454D-8424-FDAD28D9DF50}"/>
              </a:ext>
            </a:extLst>
          </p:cNvPr>
          <p:cNvSpPr>
            <a:spLocks noGrp="1"/>
          </p:cNvSpPr>
          <p:nvPr>
            <p:ph type="dt" sz="half" idx="10"/>
          </p:nvPr>
        </p:nvSpPr>
        <p:spPr/>
        <p:txBody>
          <a:bodyPr/>
          <a:lstStyle/>
          <a:p>
            <a:r>
              <a:rPr lang="en-US"/>
              <a:t>11-27-2019 v1a</a:t>
            </a:r>
          </a:p>
        </p:txBody>
      </p:sp>
      <p:sp>
        <p:nvSpPr>
          <p:cNvPr id="5" name="Footer Placeholder 4">
            <a:extLst>
              <a:ext uri="{FF2B5EF4-FFF2-40B4-BE49-F238E27FC236}">
                <a16:creationId xmlns:a16="http://schemas.microsoft.com/office/drawing/2014/main" id="{7103F955-D78F-4772-A1DE-BF38DC5282EF}"/>
              </a:ext>
            </a:extLst>
          </p:cNvPr>
          <p:cNvSpPr>
            <a:spLocks noGrp="1"/>
          </p:cNvSpPr>
          <p:nvPr>
            <p:ph type="ftr" sz="quarter" idx="11"/>
          </p:nvPr>
        </p:nvSpPr>
        <p:spPr/>
        <p:txBody>
          <a:bodyPr/>
          <a:lstStyle/>
          <a:p>
            <a:r>
              <a:rPr lang="en-US"/>
              <a:t>NTTC Training ala NJ – TY2019</a:t>
            </a:r>
          </a:p>
        </p:txBody>
      </p:sp>
      <p:sp>
        <p:nvSpPr>
          <p:cNvPr id="6" name="Slide Number Placeholder 5">
            <a:extLst>
              <a:ext uri="{FF2B5EF4-FFF2-40B4-BE49-F238E27FC236}">
                <a16:creationId xmlns:a16="http://schemas.microsoft.com/office/drawing/2014/main" id="{DE8C395E-AA13-4E51-9903-FDDCDED2F64F}"/>
              </a:ext>
            </a:extLst>
          </p:cNvPr>
          <p:cNvSpPr>
            <a:spLocks noGrp="1"/>
          </p:cNvSpPr>
          <p:nvPr>
            <p:ph type="sldNum" sz="quarter" idx="12"/>
          </p:nvPr>
        </p:nvSpPr>
        <p:spPr/>
        <p:txBody>
          <a:bodyPr/>
          <a:lstStyle/>
          <a:p>
            <a:fld id="{F56DB09B-2E1E-48D6-BF38-233787F9BAB1}" type="slidenum">
              <a:rPr lang="en-US" smtClean="0"/>
              <a:t>‹#›</a:t>
            </a:fld>
            <a:endParaRPr lang="en-US"/>
          </a:p>
        </p:txBody>
      </p:sp>
    </p:spTree>
    <p:extLst>
      <p:ext uri="{BB962C8B-B14F-4D97-AF65-F5344CB8AC3E}">
        <p14:creationId xmlns:p14="http://schemas.microsoft.com/office/powerpoint/2010/main" val="39353262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and Content">
    <p:spTree>
      <p:nvGrpSpPr>
        <p:cNvPr id="1" name=""/>
        <p:cNvGrpSpPr/>
        <p:nvPr/>
      </p:nvGrpSpPr>
      <p:grpSpPr>
        <a:xfrm>
          <a:off x="0" y="0"/>
          <a:ext cx="0" cy="0"/>
          <a:chOff x="0" y="0"/>
          <a:chExt cx="0" cy="0"/>
        </a:xfrm>
      </p:grpSpPr>
      <p:sp>
        <p:nvSpPr>
          <p:cNvPr id="4" name="Content Placeholder 3"/>
          <p:cNvSpPr>
            <a:spLocks noGrp="1"/>
          </p:cNvSpPr>
          <p:nvPr>
            <p:ph sz="quarter" idx="12"/>
          </p:nvPr>
        </p:nvSpPr>
        <p:spPr/>
        <p:txBody>
          <a:bodyPr/>
          <a:lstStyle>
            <a:lvl4pPr marL="1458516" indent="-170260">
              <a:defRPr/>
            </a:lvl4pPr>
            <a:lvl5pPr marL="1797844" indent="-170260">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3">
            <a:extLst>
              <a:ext uri="{FF2B5EF4-FFF2-40B4-BE49-F238E27FC236}">
                <a16:creationId xmlns:a16="http://schemas.microsoft.com/office/drawing/2014/main" id="{73A09A5A-A9C0-4CD2-A868-78EA44F396D3}"/>
              </a:ext>
            </a:extLst>
          </p:cNvPr>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7" name="Footer Placeholder 4">
            <a:extLst>
              <a:ext uri="{FF2B5EF4-FFF2-40B4-BE49-F238E27FC236}">
                <a16:creationId xmlns:a16="http://schemas.microsoft.com/office/drawing/2014/main" id="{B0217534-7AEE-4CA5-B103-1415BD776EBA}"/>
              </a:ext>
            </a:extLst>
          </p:cNvPr>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8" name="Slide Number Placeholder 5">
            <a:extLst>
              <a:ext uri="{FF2B5EF4-FFF2-40B4-BE49-F238E27FC236}">
                <a16:creationId xmlns:a16="http://schemas.microsoft.com/office/drawing/2014/main" id="{E8D0076E-6785-4AB7-AF92-E035913FD333}"/>
              </a:ext>
            </a:extLst>
          </p:cNvPr>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spTree>
    <p:extLst>
      <p:ext uri="{BB962C8B-B14F-4D97-AF65-F5344CB8AC3E}">
        <p14:creationId xmlns:p14="http://schemas.microsoft.com/office/powerpoint/2010/main" val="21954978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1431235" y="6265308"/>
            <a:ext cx="1000392" cy="365125"/>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11-27-2019 v1a</a:t>
            </a:r>
          </a:p>
        </p:txBody>
      </p:sp>
      <p:sp>
        <p:nvSpPr>
          <p:cNvPr id="5" name="Footer Placeholder 4"/>
          <p:cNvSpPr>
            <a:spLocks noGrp="1"/>
          </p:cNvSpPr>
          <p:nvPr>
            <p:ph type="ftr" sz="quarter" idx="3"/>
          </p:nvPr>
        </p:nvSpPr>
        <p:spPr>
          <a:xfrm>
            <a:off x="2607366" y="6265308"/>
            <a:ext cx="2895600" cy="365125"/>
          </a:xfrm>
          <a:prstGeom prst="rect">
            <a:avLst/>
          </a:prstGeom>
        </p:spPr>
        <p:txBody>
          <a:bodyPr vert="horz" lIns="91440" tIns="45720" rIns="91440" bIns="45720" rtlCol="0" anchor="ctr"/>
          <a:lstStyle>
            <a:lvl1pPr algn="ctr">
              <a:defRPr sz="675">
                <a:solidFill>
                  <a:schemeClr val="tx1">
                    <a:tint val="75000"/>
                  </a:schemeClr>
                </a:solidFill>
              </a:defRPr>
            </a:lvl1pPr>
          </a:lstStyle>
          <a:p>
            <a:r>
              <a:rPr lang="en-US"/>
              <a:t>NTTC Training ala NJ – TY2019</a:t>
            </a:r>
          </a:p>
        </p:txBody>
      </p:sp>
      <p:sp>
        <p:nvSpPr>
          <p:cNvPr id="6" name="Slide Number Placeholder 5"/>
          <p:cNvSpPr>
            <a:spLocks noGrp="1"/>
          </p:cNvSpPr>
          <p:nvPr>
            <p:ph type="sldNum" sz="quarter" idx="4"/>
          </p:nvPr>
        </p:nvSpPr>
        <p:spPr>
          <a:xfrm>
            <a:off x="457204" y="6265308"/>
            <a:ext cx="702365" cy="365125"/>
          </a:xfrm>
          <a:prstGeom prst="rect">
            <a:avLst/>
          </a:prstGeom>
        </p:spPr>
        <p:txBody>
          <a:bodyPr vert="horz" lIns="91440" tIns="45720" rIns="91440" bIns="45720" rtlCol="0" anchor="ctr"/>
          <a:lstStyle>
            <a:lvl1pPr algn="r">
              <a:defRPr sz="675">
                <a:solidFill>
                  <a:schemeClr val="tx1">
                    <a:tint val="75000"/>
                  </a:schemeClr>
                </a:solidFill>
              </a:defRPr>
            </a:lvl1pPr>
          </a:lstStyle>
          <a:p>
            <a:fld id="{F56DB09B-2E1E-48D6-BF38-233787F9BAB1}" type="slidenum">
              <a:rPr lang="en-US" smtClean="0"/>
              <a:t>‹#›</a:t>
            </a:fld>
            <a:endParaRPr lang="en-US"/>
          </a:p>
        </p:txBody>
      </p:sp>
      <p:pic>
        <p:nvPicPr>
          <p:cNvPr id="7" name="Picture 6"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4" name="Text Placeholder 13"/>
          <p:cNvSpPr>
            <a:spLocks noGrp="1"/>
          </p:cNvSpPr>
          <p:nvPr>
            <p:ph type="body" idx="1"/>
          </p:nvPr>
        </p:nvSpPr>
        <p:spPr>
          <a:xfrm>
            <a:off x="959125" y="1761433"/>
            <a:ext cx="7315200" cy="402336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p:txBody>
      </p:sp>
      <p:sp>
        <p:nvSpPr>
          <p:cNvPr id="8" name="Rectangle 7"/>
          <p:cNvSpPr/>
          <p:nvPr/>
        </p:nvSpPr>
        <p:spPr>
          <a:xfrm>
            <a:off x="0" y="-9265"/>
            <a:ext cx="9144000" cy="1219200"/>
          </a:xfrm>
          <a:prstGeom prst="rect">
            <a:avLst/>
          </a:prstGeom>
          <a:solidFill>
            <a:srgbClr val="CF21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solidFill>
                <a:schemeClr val="bg1"/>
              </a:solidFill>
              <a:latin typeface="+mj-lt"/>
            </a:endParaRPr>
          </a:p>
        </p:txBody>
      </p:sp>
      <p:sp>
        <p:nvSpPr>
          <p:cNvPr id="2" name="Title Placeholder 1"/>
          <p:cNvSpPr>
            <a:spLocks noGrp="1"/>
          </p:cNvSpPr>
          <p:nvPr>
            <p:ph type="title"/>
          </p:nvPr>
        </p:nvSpPr>
        <p:spPr>
          <a:xfrm>
            <a:off x="800104" y="28835"/>
            <a:ext cx="7313543"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9" name="Rectangle 8"/>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pic>
        <p:nvPicPr>
          <p:cNvPr id="10" name="Picture 9" descr="AARPF_Logo w Tag.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6325341" y="6174261"/>
            <a:ext cx="2361460" cy="547219"/>
          </a:xfrm>
          <a:prstGeom prst="rect">
            <a:avLst/>
          </a:prstGeom>
        </p:spPr>
      </p:pic>
      <p:sp>
        <p:nvSpPr>
          <p:cNvPr id="12" name="Rectangle 11"/>
          <p:cNvSpPr/>
          <p:nvPr/>
        </p:nvSpPr>
        <p:spPr>
          <a:xfrm>
            <a:off x="307623" y="431029"/>
            <a:ext cx="236682" cy="31557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a:p>
        </p:txBody>
      </p:sp>
      <p:sp>
        <p:nvSpPr>
          <p:cNvPr id="13" name="Rectangle 12"/>
          <p:cNvSpPr/>
          <p:nvPr/>
        </p:nvSpPr>
        <p:spPr>
          <a:xfrm>
            <a:off x="0" y="1182574"/>
            <a:ext cx="9144000" cy="79733"/>
          </a:xfrm>
          <a:prstGeom prst="rect">
            <a:avLst/>
          </a:prstGeom>
          <a:solidFill>
            <a:srgbClr val="8417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013" dirty="0"/>
          </a:p>
        </p:txBody>
      </p:sp>
    </p:spTree>
    <p:extLst>
      <p:ext uri="{BB962C8B-B14F-4D97-AF65-F5344CB8AC3E}">
        <p14:creationId xmlns:p14="http://schemas.microsoft.com/office/powerpoint/2010/main" val="41200994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hdr="0"/>
  <p:txStyles>
    <p:titleStyle>
      <a:lvl1pPr algn="l" defTabSz="257169" rtl="0" eaLnBrk="1" latinLnBrk="0" hangingPunct="1">
        <a:spcBef>
          <a:spcPct val="0"/>
        </a:spcBef>
        <a:buNone/>
        <a:defRPr sz="2250" b="1" kern="1200">
          <a:solidFill>
            <a:schemeClr val="bg1"/>
          </a:solidFill>
          <a:latin typeface="+mj-lt"/>
          <a:ea typeface="+mj-ea"/>
          <a:cs typeface="+mj-cs"/>
        </a:defRPr>
      </a:lvl1pPr>
    </p:titleStyle>
    <p:bodyStyle>
      <a:lvl1pPr marL="191989" indent="-191989" algn="l" defTabSz="257169" rtl="0" eaLnBrk="1" latinLnBrk="0" hangingPunct="1">
        <a:spcBef>
          <a:spcPts val="1013"/>
        </a:spcBef>
        <a:buClr>
          <a:srgbClr val="CF2124"/>
        </a:buClr>
        <a:buSzPct val="70000"/>
        <a:buFont typeface="Wingdings" panose="05000000000000000000" pitchFamily="2" charset="2"/>
        <a:buChar char=""/>
        <a:defRPr sz="1800" kern="1200">
          <a:solidFill>
            <a:schemeClr val="tx1"/>
          </a:solidFill>
          <a:latin typeface="+mn-lt"/>
          <a:ea typeface="+mn-ea"/>
          <a:cs typeface="+mn-cs"/>
        </a:defRPr>
      </a:lvl1pPr>
      <a:lvl2pPr marL="514350" indent="-190203" algn="l" defTabSz="257169" rtl="0" eaLnBrk="1" latinLnBrk="0" hangingPunct="1">
        <a:spcBef>
          <a:spcPts val="506"/>
        </a:spcBef>
        <a:buClr>
          <a:srgbClr val="CF2124"/>
        </a:buClr>
        <a:buSzPct val="110000"/>
        <a:buFont typeface="Calibri" panose="020F0502020204030204" pitchFamily="34" charset="0"/>
        <a:buChar char="─"/>
        <a:tabLst/>
        <a:defRPr sz="1575" kern="1200">
          <a:solidFill>
            <a:schemeClr val="tx1"/>
          </a:solidFill>
          <a:latin typeface="+mn-lt"/>
          <a:ea typeface="+mn-ea"/>
          <a:cs typeface="+mn-cs"/>
        </a:defRPr>
      </a:lvl2pPr>
      <a:lvl3pPr marL="803672" indent="-160735" algn="l" defTabSz="257169" rtl="0" eaLnBrk="1" latinLnBrk="0" hangingPunct="1">
        <a:spcBef>
          <a:spcPts val="338"/>
        </a:spcBef>
        <a:buClr>
          <a:srgbClr val="55493F"/>
        </a:buClr>
        <a:buSzPct val="110000"/>
        <a:buFont typeface="Arial"/>
        <a:buChar char="•"/>
        <a:tabLst/>
        <a:defRPr sz="1350" kern="1200">
          <a:solidFill>
            <a:schemeClr val="tx1"/>
          </a:solidFill>
          <a:latin typeface="+mn-lt"/>
          <a:ea typeface="+mn-ea"/>
          <a:cs typeface="+mn-cs"/>
        </a:defRPr>
      </a:lvl3pPr>
      <a:lvl4pPr marL="900090" indent="-128585" algn="l" defTabSz="257169" rtl="0" eaLnBrk="1" latinLnBrk="0" hangingPunct="1">
        <a:spcBef>
          <a:spcPct val="20000"/>
        </a:spcBef>
        <a:buFont typeface="Arial"/>
        <a:buChar char="–"/>
        <a:defRPr sz="1125" kern="1200">
          <a:solidFill>
            <a:schemeClr val="tx1"/>
          </a:solidFill>
          <a:latin typeface="+mn-lt"/>
          <a:ea typeface="+mn-ea"/>
          <a:cs typeface="+mn-cs"/>
        </a:defRPr>
      </a:lvl4pPr>
      <a:lvl5pPr marL="1157258" indent="-128585" algn="l" defTabSz="257169" rtl="0" eaLnBrk="1" latinLnBrk="0" hangingPunct="1">
        <a:spcBef>
          <a:spcPct val="20000"/>
        </a:spcBef>
        <a:buFont typeface="Arial"/>
        <a:buChar char="»"/>
        <a:defRPr sz="1125" kern="1200">
          <a:solidFill>
            <a:schemeClr val="tx1"/>
          </a:solidFill>
          <a:latin typeface="+mn-lt"/>
          <a:ea typeface="+mn-ea"/>
          <a:cs typeface="+mn-cs"/>
        </a:defRPr>
      </a:lvl5pPr>
      <a:lvl6pPr marL="1414427" indent="-128585" algn="l" defTabSz="257169" rtl="0" eaLnBrk="1" latinLnBrk="0" hangingPunct="1">
        <a:spcBef>
          <a:spcPct val="20000"/>
        </a:spcBef>
        <a:buFont typeface="Arial"/>
        <a:buChar char="•"/>
        <a:defRPr sz="1125" kern="1200">
          <a:solidFill>
            <a:schemeClr val="tx1"/>
          </a:solidFill>
          <a:latin typeface="+mn-lt"/>
          <a:ea typeface="+mn-ea"/>
          <a:cs typeface="+mn-cs"/>
        </a:defRPr>
      </a:lvl6pPr>
      <a:lvl7pPr marL="1671596" indent="-128585" algn="l" defTabSz="257169" rtl="0" eaLnBrk="1" latinLnBrk="0" hangingPunct="1">
        <a:spcBef>
          <a:spcPct val="20000"/>
        </a:spcBef>
        <a:buFont typeface="Arial"/>
        <a:buChar char="•"/>
        <a:defRPr sz="1125" kern="1200">
          <a:solidFill>
            <a:schemeClr val="tx1"/>
          </a:solidFill>
          <a:latin typeface="+mn-lt"/>
          <a:ea typeface="+mn-ea"/>
          <a:cs typeface="+mn-cs"/>
        </a:defRPr>
      </a:lvl7pPr>
      <a:lvl8pPr marL="1928765" indent="-128585" algn="l" defTabSz="257169" rtl="0" eaLnBrk="1" latinLnBrk="0" hangingPunct="1">
        <a:spcBef>
          <a:spcPct val="20000"/>
        </a:spcBef>
        <a:buFont typeface="Arial"/>
        <a:buChar char="•"/>
        <a:defRPr sz="1125" kern="1200">
          <a:solidFill>
            <a:schemeClr val="tx1"/>
          </a:solidFill>
          <a:latin typeface="+mn-lt"/>
          <a:ea typeface="+mn-ea"/>
          <a:cs typeface="+mn-cs"/>
        </a:defRPr>
      </a:lvl8pPr>
      <a:lvl9pPr marL="2185933" indent="-128585" algn="l" defTabSz="257169" rtl="0" eaLnBrk="1" latinLnBrk="0" hangingPunct="1">
        <a:spcBef>
          <a:spcPct val="20000"/>
        </a:spcBef>
        <a:buFont typeface="Arial"/>
        <a:buChar char="•"/>
        <a:defRPr sz="1125" kern="1200">
          <a:solidFill>
            <a:schemeClr val="tx1"/>
          </a:solidFill>
          <a:latin typeface="+mn-lt"/>
          <a:ea typeface="+mn-ea"/>
          <a:cs typeface="+mn-cs"/>
        </a:defRPr>
      </a:lvl9pPr>
    </p:bodyStyle>
    <p:otherStyle>
      <a:defPPr>
        <a:defRPr lang="en-US"/>
      </a:defPPr>
      <a:lvl1pPr marL="0" algn="l" defTabSz="257169" rtl="0" eaLnBrk="1" latinLnBrk="0" hangingPunct="1">
        <a:defRPr sz="1013" kern="1200">
          <a:solidFill>
            <a:schemeClr val="tx1"/>
          </a:solidFill>
          <a:latin typeface="+mn-lt"/>
          <a:ea typeface="+mn-ea"/>
          <a:cs typeface="+mn-cs"/>
        </a:defRPr>
      </a:lvl1pPr>
      <a:lvl2pPr marL="257169" algn="l" defTabSz="257169" rtl="0" eaLnBrk="1" latinLnBrk="0" hangingPunct="1">
        <a:defRPr sz="1013" kern="1200">
          <a:solidFill>
            <a:schemeClr val="tx1"/>
          </a:solidFill>
          <a:latin typeface="+mn-lt"/>
          <a:ea typeface="+mn-ea"/>
          <a:cs typeface="+mn-cs"/>
        </a:defRPr>
      </a:lvl2pPr>
      <a:lvl3pPr marL="514338" algn="l" defTabSz="257169" rtl="0" eaLnBrk="1" latinLnBrk="0" hangingPunct="1">
        <a:defRPr sz="1013" kern="1200">
          <a:solidFill>
            <a:schemeClr val="tx1"/>
          </a:solidFill>
          <a:latin typeface="+mn-lt"/>
          <a:ea typeface="+mn-ea"/>
          <a:cs typeface="+mn-cs"/>
        </a:defRPr>
      </a:lvl3pPr>
      <a:lvl4pPr marL="771506" algn="l" defTabSz="257169" rtl="0" eaLnBrk="1" latinLnBrk="0" hangingPunct="1">
        <a:defRPr sz="1013" kern="1200">
          <a:solidFill>
            <a:schemeClr val="tx1"/>
          </a:solidFill>
          <a:latin typeface="+mn-lt"/>
          <a:ea typeface="+mn-ea"/>
          <a:cs typeface="+mn-cs"/>
        </a:defRPr>
      </a:lvl4pPr>
      <a:lvl5pPr marL="1028675" algn="l" defTabSz="257169" rtl="0" eaLnBrk="1" latinLnBrk="0" hangingPunct="1">
        <a:defRPr sz="1013" kern="1200">
          <a:solidFill>
            <a:schemeClr val="tx1"/>
          </a:solidFill>
          <a:latin typeface="+mn-lt"/>
          <a:ea typeface="+mn-ea"/>
          <a:cs typeface="+mn-cs"/>
        </a:defRPr>
      </a:lvl5pPr>
      <a:lvl6pPr marL="1285843" algn="l" defTabSz="257169" rtl="0" eaLnBrk="1" latinLnBrk="0" hangingPunct="1">
        <a:defRPr sz="1013" kern="1200">
          <a:solidFill>
            <a:schemeClr val="tx1"/>
          </a:solidFill>
          <a:latin typeface="+mn-lt"/>
          <a:ea typeface="+mn-ea"/>
          <a:cs typeface="+mn-cs"/>
        </a:defRPr>
      </a:lvl6pPr>
      <a:lvl7pPr marL="1543012" algn="l" defTabSz="257169" rtl="0" eaLnBrk="1" latinLnBrk="0" hangingPunct="1">
        <a:defRPr sz="1013" kern="1200">
          <a:solidFill>
            <a:schemeClr val="tx1"/>
          </a:solidFill>
          <a:latin typeface="+mn-lt"/>
          <a:ea typeface="+mn-ea"/>
          <a:cs typeface="+mn-cs"/>
        </a:defRPr>
      </a:lvl7pPr>
      <a:lvl8pPr marL="1800180" algn="l" defTabSz="257169" rtl="0" eaLnBrk="1" latinLnBrk="0" hangingPunct="1">
        <a:defRPr sz="1013" kern="1200">
          <a:solidFill>
            <a:schemeClr val="tx1"/>
          </a:solidFill>
          <a:latin typeface="+mn-lt"/>
          <a:ea typeface="+mn-ea"/>
          <a:cs typeface="+mn-cs"/>
        </a:defRPr>
      </a:lvl8pPr>
      <a:lvl9pPr marL="2057349" algn="l" defTabSz="257169" rtl="0" eaLnBrk="1" latinLnBrk="0" hangingPunct="1">
        <a:defRPr sz="1013"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9.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9.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9.xml"/></Relationships>
</file>

<file path=ppt/slides/_rels/slide2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Subtitle 1"/>
          <p:cNvSpPr>
            <a:spLocks noGrp="1"/>
          </p:cNvSpPr>
          <p:nvPr>
            <p:ph type="subTitle" idx="1"/>
          </p:nvPr>
        </p:nvSpPr>
        <p:spPr/>
        <p:txBody>
          <a:bodyPr/>
          <a:lstStyle/>
          <a:p>
            <a:r>
              <a:rPr lang="en-US" altLang="en-US" dirty="0"/>
              <a:t>Pub 4012 – Tab M</a:t>
            </a:r>
            <a:br>
              <a:rPr lang="en-US" altLang="en-US" dirty="0"/>
            </a:br>
            <a:r>
              <a:rPr lang="en-US" altLang="en-US" dirty="0"/>
              <a:t>Pub 4491 – Lesson 33</a:t>
            </a:r>
          </a:p>
        </p:txBody>
      </p:sp>
      <p:sp>
        <p:nvSpPr>
          <p:cNvPr id="12290" name="Rectangle 2"/>
          <p:cNvSpPr>
            <a:spLocks noGrp="1" noChangeArrowheads="1"/>
          </p:cNvSpPr>
          <p:nvPr>
            <p:ph type="title"/>
          </p:nvPr>
        </p:nvSpPr>
        <p:spPr/>
        <p:txBody>
          <a:bodyPr>
            <a:normAutofit/>
          </a:bodyPr>
          <a:lstStyle/>
          <a:p>
            <a:r>
              <a:rPr lang="en-US" altLang="en-US" dirty="0"/>
              <a:t>Amended Returns</a:t>
            </a:r>
            <a:br>
              <a:rPr lang="en-US" altLang="en-US" dirty="0"/>
            </a:br>
            <a:r>
              <a:rPr lang="en-US" altLang="en-US" dirty="0"/>
              <a:t>Prior Year Returns</a:t>
            </a:r>
          </a:p>
        </p:txBody>
      </p:sp>
      <p:sp>
        <p:nvSpPr>
          <p:cNvPr id="2" name="Date Placeholder 1">
            <a:extLst>
              <a:ext uri="{FF2B5EF4-FFF2-40B4-BE49-F238E27FC236}">
                <a16:creationId xmlns:a16="http://schemas.microsoft.com/office/drawing/2014/main" id="{BD3D410C-4862-42EE-8E2E-E4D219F3DB03}"/>
              </a:ext>
            </a:extLst>
          </p:cNvPr>
          <p:cNvSpPr>
            <a:spLocks noGrp="1"/>
          </p:cNvSpPr>
          <p:nvPr>
            <p:ph type="dt" sz="half" idx="2"/>
          </p:nvPr>
        </p:nvSpPr>
        <p:spPr/>
        <p:txBody>
          <a:bodyPr/>
          <a:lstStyle/>
          <a:p>
            <a:r>
              <a:rPr lang="en-US"/>
              <a:t>11-27-2019 v1a</a:t>
            </a:r>
          </a:p>
        </p:txBody>
      </p:sp>
      <p:sp>
        <p:nvSpPr>
          <p:cNvPr id="3" name="Footer Placeholder 2">
            <a:extLst>
              <a:ext uri="{FF2B5EF4-FFF2-40B4-BE49-F238E27FC236}">
                <a16:creationId xmlns:a16="http://schemas.microsoft.com/office/drawing/2014/main" id="{A8FAA293-B7F6-423F-AAA1-CF7D841D6000}"/>
              </a:ext>
            </a:extLst>
          </p:cNvPr>
          <p:cNvSpPr>
            <a:spLocks noGrp="1"/>
          </p:cNvSpPr>
          <p:nvPr>
            <p:ph type="ftr" sz="quarter" idx="3"/>
          </p:nvPr>
        </p:nvSpPr>
        <p:spPr/>
        <p:txBody>
          <a:bodyPr/>
          <a:lstStyle/>
          <a:p>
            <a:r>
              <a:rPr lang="en-US"/>
              <a:t>NTTC Training ala NJ – TY2019</a:t>
            </a:r>
          </a:p>
        </p:txBody>
      </p:sp>
      <p:sp>
        <p:nvSpPr>
          <p:cNvPr id="4" name="Slide Number Placeholder 3">
            <a:extLst>
              <a:ext uri="{FF2B5EF4-FFF2-40B4-BE49-F238E27FC236}">
                <a16:creationId xmlns:a16="http://schemas.microsoft.com/office/drawing/2014/main" id="{5FBEAE65-44B1-4123-AF26-6317C83D7E2A}"/>
              </a:ext>
            </a:extLst>
          </p:cNvPr>
          <p:cNvSpPr>
            <a:spLocks noGrp="1"/>
          </p:cNvSpPr>
          <p:nvPr>
            <p:ph type="sldNum" sz="quarter" idx="4"/>
          </p:nvPr>
        </p:nvSpPr>
        <p:spPr/>
        <p:txBody>
          <a:bodyPr/>
          <a:lstStyle/>
          <a:p>
            <a:fld id="{F56DB09B-2E1E-48D6-BF38-233787F9BAB1}" type="slidenum">
              <a:rPr lang="en-US" smtClean="0"/>
              <a:t>1</a:t>
            </a:fld>
            <a:endParaRPr lang="en-US"/>
          </a:p>
        </p:txBody>
      </p:sp>
    </p:spTree>
    <p:extLst>
      <p:ext uri="{BB962C8B-B14F-4D97-AF65-F5344CB8AC3E}">
        <p14:creationId xmlns:p14="http://schemas.microsoft.com/office/powerpoint/2010/main" val="36973261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pPr>
              <a:defRPr/>
            </a:pPr>
            <a:fld id="{E336741F-3A9C-4CEB-920D-E3D5C6881EB5}" type="slidenum">
              <a:rPr lang="en-US" altLang="en-US" smtClean="0"/>
              <a:pPr>
                <a:defRPr/>
              </a:pPr>
              <a:t>10</a:t>
            </a:fld>
            <a:endParaRPr lang="en-US" altLang="en-US"/>
          </a:p>
        </p:txBody>
      </p:sp>
      <p:sp>
        <p:nvSpPr>
          <p:cNvPr id="3" name="Content Placeholder 2"/>
          <p:cNvSpPr>
            <a:spLocks noGrp="1"/>
          </p:cNvSpPr>
          <p:nvPr>
            <p:ph sz="quarter" idx="12"/>
          </p:nvPr>
        </p:nvSpPr>
        <p:spPr>
          <a:xfrm>
            <a:off x="959124" y="2178325"/>
            <a:ext cx="7670526" cy="3308075"/>
          </a:xfrm>
        </p:spPr>
        <p:txBody>
          <a:bodyPr>
            <a:normAutofit fontScale="92500"/>
          </a:bodyPr>
          <a:lstStyle/>
          <a:p>
            <a:pPr marL="0" indent="0">
              <a:buClr>
                <a:srgbClr val="C00000"/>
              </a:buClr>
              <a:buSzPct val="100000"/>
              <a:buNone/>
            </a:pPr>
            <a:r>
              <a:rPr lang="en-US" sz="2700" dirty="0"/>
              <a:t>Do the following steps in any order:</a:t>
            </a:r>
          </a:p>
          <a:p>
            <a:pPr>
              <a:buClr>
                <a:srgbClr val="C00000"/>
              </a:buClr>
              <a:buSzPct val="100000"/>
              <a:buFont typeface="Wingdings" pitchFamily="2" charset="2"/>
              <a:buChar char="§"/>
            </a:pPr>
            <a:r>
              <a:rPr lang="en-US" sz="2700" dirty="0"/>
              <a:t>Enter or verify the original federal return information</a:t>
            </a:r>
          </a:p>
          <a:p>
            <a:pPr lvl="1">
              <a:buClr>
                <a:srgbClr val="C00000"/>
              </a:buClr>
              <a:buSzPct val="100000"/>
              <a:buFont typeface="Wingdings" panose="05000000000000000000" pitchFamily="2" charset="2"/>
              <a:buChar char="Ø"/>
            </a:pPr>
            <a:r>
              <a:rPr lang="en-US" sz="2400" dirty="0"/>
              <a:t>Caution: verify original state filing before next step for changes that impact both state and federal returns </a:t>
            </a:r>
          </a:p>
          <a:p>
            <a:pPr>
              <a:buClr>
                <a:srgbClr val="C00000"/>
              </a:buClr>
              <a:buSzPct val="100000"/>
              <a:buFont typeface="Wingdings" pitchFamily="2" charset="2"/>
              <a:buChar char="§"/>
            </a:pPr>
            <a:r>
              <a:rPr lang="en-US" sz="2700" dirty="0"/>
              <a:t>Make corrections to federal return</a:t>
            </a:r>
          </a:p>
          <a:p>
            <a:pPr>
              <a:buClr>
                <a:srgbClr val="C00000"/>
              </a:buClr>
              <a:buSzPct val="100000"/>
              <a:buFont typeface="Wingdings" pitchFamily="2" charset="2"/>
              <a:buChar char="§"/>
            </a:pPr>
            <a:r>
              <a:rPr lang="en-US" sz="2700" dirty="0"/>
              <a:t>Describe the reasons for the federal amendment</a:t>
            </a:r>
          </a:p>
          <a:p>
            <a:pPr>
              <a:buClr>
                <a:srgbClr val="C00000"/>
              </a:buClr>
              <a:buSzPct val="100000"/>
              <a:buFont typeface="Wingdings" pitchFamily="2" charset="2"/>
              <a:buChar char="§"/>
            </a:pPr>
            <a:r>
              <a:rPr lang="en-US" sz="2700" dirty="0"/>
              <a:t>Amend the state return if necessary</a:t>
            </a:r>
          </a:p>
          <a:p>
            <a:pPr marL="385763" indent="-385763">
              <a:buFont typeface="+mj-lt"/>
              <a:buAutoNum type="arabicPeriod"/>
            </a:pPr>
            <a:endParaRPr lang="en-US" sz="1050" dirty="0"/>
          </a:p>
        </p:txBody>
      </p:sp>
      <p:sp>
        <p:nvSpPr>
          <p:cNvPr id="7" name="Title 11"/>
          <p:cNvSpPr txBox="1">
            <a:spLocks/>
          </p:cNvSpPr>
          <p:nvPr/>
        </p:nvSpPr>
        <p:spPr>
          <a:xfrm>
            <a:off x="914403" y="914400"/>
            <a:ext cx="7313543" cy="857250"/>
          </a:xfrm>
          <a:prstGeom prst="rect">
            <a:avLst/>
          </a:prstGeom>
        </p:spPr>
        <p:txBody>
          <a:bodyPr vert="horz" lIns="91438" tIns="45719" rIns="91438" bIns="45719" rtlCol="0" anchor="ctr">
            <a:normAutofit/>
          </a:bodyPr>
          <a:lstStyle>
            <a:lvl1pPr algn="l" defTabSz="457178" rtl="0" eaLnBrk="1" latinLnBrk="0" hangingPunct="1">
              <a:spcBef>
                <a:spcPct val="0"/>
              </a:spcBef>
              <a:buNone/>
              <a:defRPr sz="4000" b="1" kern="1200">
                <a:solidFill>
                  <a:schemeClr val="bg1"/>
                </a:solidFill>
                <a:latin typeface="+mj-lt"/>
                <a:ea typeface="+mj-ea"/>
                <a:cs typeface="+mj-cs"/>
              </a:defRPr>
            </a:lvl1pPr>
          </a:lstStyle>
          <a:p>
            <a:r>
              <a:rPr lang="en-US" sz="3000" dirty="0"/>
              <a:t>Amending in TaxSlayer (Continued)</a:t>
            </a:r>
          </a:p>
        </p:txBody>
      </p:sp>
      <p:sp>
        <p:nvSpPr>
          <p:cNvPr id="2" name="Date Placeholder 1">
            <a:extLst>
              <a:ext uri="{FF2B5EF4-FFF2-40B4-BE49-F238E27FC236}">
                <a16:creationId xmlns:a16="http://schemas.microsoft.com/office/drawing/2014/main" id="{BD0E0682-83B3-4524-AFC1-3C30492F041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791012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NTTC Training ala NJ – TY2019</a:t>
            </a:r>
            <a:endParaRPr lang="en-US" dirty="0"/>
          </a:p>
        </p:txBody>
      </p:sp>
      <p:sp>
        <p:nvSpPr>
          <p:cNvPr id="6" name="Slide Number Placeholder 5"/>
          <p:cNvSpPr>
            <a:spLocks noGrp="1"/>
          </p:cNvSpPr>
          <p:nvPr>
            <p:ph type="sldNum" sz="quarter" idx="12"/>
          </p:nvPr>
        </p:nvSpPr>
        <p:spPr/>
        <p:txBody>
          <a:bodyPr/>
          <a:lstStyle/>
          <a:p>
            <a:pPr>
              <a:defRPr/>
            </a:pPr>
            <a:fld id="{E336741F-3A9C-4CEB-920D-E3D5C6881EB5}" type="slidenum">
              <a:rPr lang="en-US" altLang="en-US" smtClean="0"/>
              <a:pPr>
                <a:defRPr/>
              </a:pPr>
              <a:t>11</a:t>
            </a:fld>
            <a:endParaRPr lang="en-US" altLang="en-US"/>
          </a:p>
        </p:txBody>
      </p:sp>
      <p:sp>
        <p:nvSpPr>
          <p:cNvPr id="12" name="Title 11"/>
          <p:cNvSpPr>
            <a:spLocks noGrp="1"/>
          </p:cNvSpPr>
          <p:nvPr>
            <p:ph type="title"/>
          </p:nvPr>
        </p:nvSpPr>
        <p:spPr/>
        <p:txBody>
          <a:bodyPr/>
          <a:lstStyle/>
          <a:p>
            <a:r>
              <a:rPr lang="en-US" dirty="0">
                <a:solidFill>
                  <a:srgbClr val="FFFFFF"/>
                </a:solidFill>
              </a:rPr>
              <a:t>Amending in TaxSlayer</a:t>
            </a:r>
          </a:p>
        </p:txBody>
      </p:sp>
      <p:pic>
        <p:nvPicPr>
          <p:cNvPr id="11" name="Picture 10" descr="Screen Shot 2018-09-23 at 8.37.40 PM.png"/>
          <p:cNvPicPr>
            <a:picLocks noChangeAspect="1"/>
          </p:cNvPicPr>
          <p:nvPr/>
        </p:nvPicPr>
        <p:blipFill>
          <a:blip r:embed="rId3"/>
          <a:stretch>
            <a:fillRect/>
          </a:stretch>
        </p:blipFill>
        <p:spPr>
          <a:xfrm>
            <a:off x="1143000" y="1200150"/>
            <a:ext cx="2201863" cy="4343400"/>
          </a:xfrm>
          <a:prstGeom prst="rect">
            <a:avLst/>
          </a:prstGeom>
          <a:ln>
            <a:solidFill>
              <a:schemeClr val="tx1"/>
            </a:solidFill>
          </a:ln>
        </p:spPr>
      </p:pic>
      <p:pic>
        <p:nvPicPr>
          <p:cNvPr id="13" name="Picture 12"/>
          <p:cNvPicPr>
            <a:picLocks noChangeAspect="1"/>
          </p:cNvPicPr>
          <p:nvPr/>
        </p:nvPicPr>
        <p:blipFill>
          <a:blip r:embed="rId4"/>
          <a:stretch>
            <a:fillRect/>
          </a:stretch>
        </p:blipFill>
        <p:spPr>
          <a:xfrm>
            <a:off x="4514850" y="1257300"/>
            <a:ext cx="4444093" cy="4057650"/>
          </a:xfrm>
          <a:prstGeom prst="rect">
            <a:avLst/>
          </a:prstGeom>
          <a:ln>
            <a:solidFill>
              <a:schemeClr val="tx1"/>
            </a:solidFill>
          </a:ln>
        </p:spPr>
      </p:pic>
      <p:sp>
        <p:nvSpPr>
          <p:cNvPr id="4" name="TextBox 3"/>
          <p:cNvSpPr txBox="1"/>
          <p:nvPr/>
        </p:nvSpPr>
        <p:spPr>
          <a:xfrm>
            <a:off x="3860665" y="4333354"/>
            <a:ext cx="3511685" cy="1061829"/>
          </a:xfrm>
          <a:prstGeom prst="rect">
            <a:avLst/>
          </a:prstGeom>
          <a:ln w="38100"/>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2100" dirty="0">
                <a:solidFill>
                  <a:schemeClr val="tx1"/>
                </a:solidFill>
              </a:rPr>
              <a:t>Always return to the 20XX Amended Return section to go to the next step.</a:t>
            </a:r>
          </a:p>
        </p:txBody>
      </p:sp>
      <p:sp>
        <p:nvSpPr>
          <p:cNvPr id="7" name="Rounded Rectangle 6"/>
          <p:cNvSpPr/>
          <p:nvPr/>
        </p:nvSpPr>
        <p:spPr>
          <a:xfrm>
            <a:off x="1143000" y="5134749"/>
            <a:ext cx="2057400" cy="408802"/>
          </a:xfrm>
          <a:prstGeom prst="roundRect">
            <a:avLst/>
          </a:prstGeom>
          <a:noFill/>
          <a:ln w="381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350"/>
          </a:p>
        </p:txBody>
      </p:sp>
      <p:cxnSp>
        <p:nvCxnSpPr>
          <p:cNvPr id="9" name="Straight Arrow Connector 8"/>
          <p:cNvCxnSpPr/>
          <p:nvPr/>
        </p:nvCxnSpPr>
        <p:spPr>
          <a:xfrm flipH="1">
            <a:off x="3200400" y="4857750"/>
            <a:ext cx="660265" cy="457200"/>
          </a:xfrm>
          <a:prstGeom prst="straightConnector1">
            <a:avLst/>
          </a:prstGeom>
          <a:ln w="38100">
            <a:solidFill>
              <a:srgbClr val="CC0000"/>
            </a:solidFill>
            <a:tailEnd type="triangle" w="med" len="lg"/>
          </a:ln>
        </p:spPr>
        <p:style>
          <a:lnRef idx="2">
            <a:schemeClr val="accent1"/>
          </a:lnRef>
          <a:fillRef idx="0">
            <a:schemeClr val="accent1"/>
          </a:fillRef>
          <a:effectRef idx="1">
            <a:schemeClr val="accent1"/>
          </a:effectRef>
          <a:fontRef idx="minor">
            <a:schemeClr val="tx1"/>
          </a:fontRef>
        </p:style>
      </p:cxnSp>
      <p:sp>
        <p:nvSpPr>
          <p:cNvPr id="2" name="Date Placeholder 1">
            <a:extLst>
              <a:ext uri="{FF2B5EF4-FFF2-40B4-BE49-F238E27FC236}">
                <a16:creationId xmlns:a16="http://schemas.microsoft.com/office/drawing/2014/main" id="{FDC5D60C-9A43-4AAA-8185-A125FA8079E3}"/>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16271636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64740408-D40D-4945-8A40-E4BD12D02A48}" type="slidenum">
              <a:rPr lang="en-US" altLang="en-US" smtClean="0"/>
              <a:pPr/>
              <a:t>12</a:t>
            </a:fld>
            <a:endParaRPr lang="en-US" altLang="en-US"/>
          </a:p>
        </p:txBody>
      </p:sp>
      <p:sp>
        <p:nvSpPr>
          <p:cNvPr id="8" name="Content Placeholder 7"/>
          <p:cNvSpPr>
            <a:spLocks noGrp="1"/>
          </p:cNvSpPr>
          <p:nvPr>
            <p:ph sz="quarter" idx="12"/>
          </p:nvPr>
        </p:nvSpPr>
        <p:spPr/>
        <p:txBody>
          <a:bodyPr>
            <a:normAutofit/>
          </a:bodyPr>
          <a:lstStyle/>
          <a:p>
            <a:pPr marL="0" indent="0">
              <a:buNone/>
            </a:pPr>
            <a:r>
              <a:rPr lang="en-US" dirty="0"/>
              <a:t>State amended returns may depend on Federal information</a:t>
            </a:r>
          </a:p>
          <a:p>
            <a:r>
              <a:rPr lang="en-US" b="1" dirty="0"/>
              <a:t>Important</a:t>
            </a:r>
            <a:r>
              <a:rPr lang="en-US" dirty="0"/>
              <a:t>: Verify and match original state return information </a:t>
            </a:r>
            <a:r>
              <a:rPr lang="en-US" b="1" dirty="0"/>
              <a:t>before</a:t>
            </a:r>
            <a:r>
              <a:rPr lang="en-US" dirty="0"/>
              <a:t> making corrections to the federal</a:t>
            </a:r>
          </a:p>
          <a:p>
            <a:r>
              <a:rPr lang="en-US" dirty="0"/>
              <a:t>If original return was prepared elsewhere, create state return prior to making corrections to federal return</a:t>
            </a:r>
          </a:p>
          <a:p>
            <a:endParaRPr lang="en-US" dirty="0"/>
          </a:p>
        </p:txBody>
      </p:sp>
      <p:sp>
        <p:nvSpPr>
          <p:cNvPr id="7" name="Title 6"/>
          <p:cNvSpPr>
            <a:spLocks noGrp="1"/>
          </p:cNvSpPr>
          <p:nvPr>
            <p:ph type="title"/>
          </p:nvPr>
        </p:nvSpPr>
        <p:spPr/>
        <p:txBody>
          <a:bodyPr>
            <a:normAutofit/>
          </a:bodyPr>
          <a:lstStyle/>
          <a:p>
            <a:r>
              <a:rPr lang="en-US" dirty="0"/>
              <a:t>Amending in TaxSlayer – State Returns</a:t>
            </a:r>
          </a:p>
        </p:txBody>
      </p:sp>
      <p:sp>
        <p:nvSpPr>
          <p:cNvPr id="4" name="Date Placeholder 3">
            <a:extLst>
              <a:ext uri="{FF2B5EF4-FFF2-40B4-BE49-F238E27FC236}">
                <a16:creationId xmlns:a16="http://schemas.microsoft.com/office/drawing/2014/main" id="{48D17F5A-1E93-4D54-AB00-65BBDECE4C9E}"/>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9409263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a:t>NTTC Training ala NJ – TY2019</a:t>
            </a:r>
            <a:endParaRPr lang="en-US" dirty="0"/>
          </a:p>
        </p:txBody>
      </p:sp>
      <p:sp>
        <p:nvSpPr>
          <p:cNvPr id="3" name="Slide Number Placeholder 2"/>
          <p:cNvSpPr>
            <a:spLocks noGrp="1"/>
          </p:cNvSpPr>
          <p:nvPr>
            <p:ph type="sldNum" sz="quarter" idx="12"/>
          </p:nvPr>
        </p:nvSpPr>
        <p:spPr/>
        <p:txBody>
          <a:bodyPr/>
          <a:lstStyle/>
          <a:p>
            <a:pPr>
              <a:defRPr/>
            </a:pPr>
            <a:fld id="{E0C8F8BD-4DE1-439B-9115-C1D4DC590FC0}" type="slidenum">
              <a:rPr lang="en-US" altLang="en-US" smtClean="0"/>
              <a:pPr>
                <a:defRPr/>
              </a:pPr>
              <a:t>13</a:t>
            </a:fld>
            <a:endParaRPr lang="en-US" altLang="en-US"/>
          </a:p>
        </p:txBody>
      </p:sp>
      <p:sp>
        <p:nvSpPr>
          <p:cNvPr id="12" name="Title 11"/>
          <p:cNvSpPr>
            <a:spLocks noGrp="1"/>
          </p:cNvSpPr>
          <p:nvPr>
            <p:ph type="title"/>
          </p:nvPr>
        </p:nvSpPr>
        <p:spPr/>
        <p:txBody>
          <a:bodyPr>
            <a:normAutofit/>
          </a:bodyPr>
          <a:lstStyle/>
          <a:p>
            <a:r>
              <a:rPr lang="en-US" dirty="0"/>
              <a:t>Amending in TaxSlayer </a:t>
            </a:r>
          </a:p>
        </p:txBody>
      </p:sp>
      <p:sp>
        <p:nvSpPr>
          <p:cNvPr id="13" name="TextBox 12"/>
          <p:cNvSpPr txBox="1"/>
          <p:nvPr/>
        </p:nvSpPr>
        <p:spPr>
          <a:xfrm>
            <a:off x="7315200" y="1657350"/>
            <a:ext cx="1600200" cy="2839239"/>
          </a:xfrm>
          <a:prstGeom prst="rect">
            <a:avLst/>
          </a:prstGeom>
          <a:noFill/>
          <a:ln w="38100" cap="flat" cmpd="sng" algn="ctr">
            <a:solidFill>
              <a:srgbClr val="FF0000"/>
            </a:solidFill>
            <a:prstDash val="solid"/>
            <a:round/>
            <a:headEnd type="none" w="med" len="med"/>
            <a:tailEnd type="none" w="med" len="med"/>
          </a:ln>
        </p:spPr>
        <p:txBody>
          <a:bodyPr wrap="square" rtlCol="0">
            <a:spAutoFit/>
          </a:bodyPr>
          <a:lstStyle/>
          <a:p>
            <a:r>
              <a:rPr lang="en-US" sz="2550" dirty="0"/>
              <a:t>Explain all line changes. Print page 1 to view changes in column B.</a:t>
            </a:r>
          </a:p>
        </p:txBody>
      </p:sp>
      <p:pic>
        <p:nvPicPr>
          <p:cNvPr id="8" name="Picture 7" descr="Screen Shot 2018-10-10 at 1.43.58 PM.png"/>
          <p:cNvPicPr>
            <a:picLocks noChangeAspect="1"/>
          </p:cNvPicPr>
          <p:nvPr/>
        </p:nvPicPr>
        <p:blipFill>
          <a:blip r:embed="rId3"/>
          <a:stretch>
            <a:fillRect/>
          </a:stretch>
        </p:blipFill>
        <p:spPr>
          <a:xfrm>
            <a:off x="1238013" y="971550"/>
            <a:ext cx="5962888" cy="4458235"/>
          </a:xfrm>
          <a:prstGeom prst="rect">
            <a:avLst/>
          </a:prstGeom>
        </p:spPr>
      </p:pic>
      <p:sp>
        <p:nvSpPr>
          <p:cNvPr id="4" name="Date Placeholder 3">
            <a:extLst>
              <a:ext uri="{FF2B5EF4-FFF2-40B4-BE49-F238E27FC236}">
                <a16:creationId xmlns:a16="http://schemas.microsoft.com/office/drawing/2014/main" id="{B0B2788B-A59B-4C9D-B164-DE841D766E8F}"/>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1829736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US"/>
              <a:t>NTTC Training ala NJ – TY2019</a:t>
            </a:r>
            <a:endParaRPr lang="en-US" dirty="0"/>
          </a:p>
        </p:txBody>
      </p:sp>
      <p:sp>
        <p:nvSpPr>
          <p:cNvPr id="4" name="Slide Number Placeholder 3"/>
          <p:cNvSpPr>
            <a:spLocks noGrp="1"/>
          </p:cNvSpPr>
          <p:nvPr>
            <p:ph type="sldNum" sz="quarter" idx="12"/>
          </p:nvPr>
        </p:nvSpPr>
        <p:spPr/>
        <p:txBody>
          <a:bodyPr/>
          <a:lstStyle/>
          <a:p>
            <a:fld id="{E0C8F8BD-4DE1-439B-9115-C1D4DC590FC0}" type="slidenum">
              <a:rPr lang="en-US" altLang="en-US" smtClean="0"/>
              <a:pPr/>
              <a:t>14</a:t>
            </a:fld>
            <a:endParaRPr lang="en-US" altLang="en-US"/>
          </a:p>
        </p:txBody>
      </p:sp>
      <p:sp>
        <p:nvSpPr>
          <p:cNvPr id="2" name="Title 1"/>
          <p:cNvSpPr>
            <a:spLocks noGrp="1"/>
          </p:cNvSpPr>
          <p:nvPr>
            <p:ph type="title"/>
          </p:nvPr>
        </p:nvSpPr>
        <p:spPr/>
        <p:txBody>
          <a:bodyPr/>
          <a:lstStyle/>
          <a:p>
            <a:r>
              <a:rPr lang="en-US" dirty="0"/>
              <a:t>Amending in TaxSlayer—Explanations </a:t>
            </a:r>
          </a:p>
        </p:txBody>
      </p:sp>
      <p:pic>
        <p:nvPicPr>
          <p:cNvPr id="6" name="Picture 5" descr="Screen Shot 2018-10-10 at 1.50.03 PM.png"/>
          <p:cNvPicPr>
            <a:picLocks noChangeAspect="1"/>
          </p:cNvPicPr>
          <p:nvPr/>
        </p:nvPicPr>
        <p:blipFill rotWithShape="1">
          <a:blip r:embed="rId3"/>
          <a:srcRect t="19667" b="31403"/>
          <a:stretch/>
        </p:blipFill>
        <p:spPr>
          <a:xfrm>
            <a:off x="152955" y="2514600"/>
            <a:ext cx="8476695" cy="2571750"/>
          </a:xfrm>
          <a:prstGeom prst="rect">
            <a:avLst/>
          </a:prstGeom>
        </p:spPr>
      </p:pic>
      <p:sp>
        <p:nvSpPr>
          <p:cNvPr id="5" name="Date Placeholder 4">
            <a:extLst>
              <a:ext uri="{FF2B5EF4-FFF2-40B4-BE49-F238E27FC236}">
                <a16:creationId xmlns:a16="http://schemas.microsoft.com/office/drawing/2014/main" id="{6AAA499F-D7F6-4898-8128-E9FE63CFEDA7}"/>
              </a:ext>
            </a:extLst>
          </p:cNvPr>
          <p:cNvSpPr>
            <a:spLocks noGrp="1"/>
          </p:cNvSpPr>
          <p:nvPr>
            <p:ph type="dt" sz="half" idx="10"/>
          </p:nvPr>
        </p:nvSpPr>
        <p:spPr/>
        <p:txBody>
          <a:bodyPr/>
          <a:lstStyle/>
          <a:p>
            <a:r>
              <a:rPr lang="en-US"/>
              <a:t>11-27-2019 v1a</a:t>
            </a:r>
          </a:p>
        </p:txBody>
      </p:sp>
    </p:spTree>
    <p:extLst>
      <p:ext uri="{BB962C8B-B14F-4D97-AF65-F5344CB8AC3E}">
        <p14:creationId xmlns:p14="http://schemas.microsoft.com/office/powerpoint/2010/main" val="1145688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0C8F8BD-4DE1-439B-9115-C1D4DC590FC0}" type="slidenum">
              <a:rPr lang="en-US" altLang="en-US" smtClean="0"/>
              <a:pPr/>
              <a:t>15</a:t>
            </a:fld>
            <a:endParaRPr lang="en-US" altLang="en-US"/>
          </a:p>
        </p:txBody>
      </p:sp>
      <p:sp>
        <p:nvSpPr>
          <p:cNvPr id="3" name="Content Placeholder 2"/>
          <p:cNvSpPr>
            <a:spLocks noGrp="1"/>
          </p:cNvSpPr>
          <p:nvPr>
            <p:ph sz="quarter" idx="12"/>
          </p:nvPr>
        </p:nvSpPr>
        <p:spPr/>
        <p:txBody>
          <a:bodyPr>
            <a:normAutofit/>
          </a:bodyPr>
          <a:lstStyle/>
          <a:p>
            <a:r>
              <a:rPr lang="en-US" altLang="en-US" dirty="0"/>
              <a:t>Print Form 1040X and all </a:t>
            </a:r>
            <a:r>
              <a:rPr lang="en-US" altLang="en-US" b="1" dirty="0"/>
              <a:t>new</a:t>
            </a:r>
            <a:r>
              <a:rPr lang="en-US" altLang="en-US" dirty="0"/>
              <a:t> and any </a:t>
            </a:r>
            <a:r>
              <a:rPr lang="en-US" altLang="en-US" b="1" dirty="0"/>
              <a:t>changed forms </a:t>
            </a:r>
            <a:r>
              <a:rPr lang="en-US" altLang="en-US" dirty="0"/>
              <a:t>or schedules </a:t>
            </a:r>
          </a:p>
          <a:p>
            <a:pPr lvl="1"/>
            <a:r>
              <a:rPr lang="en-US" altLang="en-US" dirty="0"/>
              <a:t>Two copies plus one if needed for state</a:t>
            </a:r>
          </a:p>
          <a:p>
            <a:pPr lvl="1"/>
            <a:r>
              <a:rPr lang="en-US" altLang="en-US" dirty="0"/>
              <a:t>Print from Amended Tax Return screen</a:t>
            </a:r>
          </a:p>
          <a:p>
            <a:r>
              <a:rPr lang="en-US" altLang="en-US" dirty="0"/>
              <a:t>Generally, do </a:t>
            </a:r>
            <a:r>
              <a:rPr lang="en-US" altLang="en-US" b="1" dirty="0"/>
              <a:t>not</a:t>
            </a:r>
            <a:r>
              <a:rPr lang="en-US" altLang="en-US" dirty="0"/>
              <a:t> include new Form 1040 in print packet unless required by state</a:t>
            </a:r>
          </a:p>
          <a:p>
            <a:pPr lvl="1"/>
            <a:r>
              <a:rPr lang="en-US" altLang="en-US" dirty="0"/>
              <a:t>If included mark “</a:t>
            </a:r>
            <a:r>
              <a:rPr lang="en-US" altLang="en-US" b="1" dirty="0"/>
              <a:t>As Amended</a:t>
            </a:r>
            <a:r>
              <a:rPr lang="en-US" altLang="en-US" dirty="0"/>
              <a:t>”</a:t>
            </a:r>
          </a:p>
        </p:txBody>
      </p:sp>
      <p:sp>
        <p:nvSpPr>
          <p:cNvPr id="2" name="Title 1"/>
          <p:cNvSpPr>
            <a:spLocks noGrp="1"/>
          </p:cNvSpPr>
          <p:nvPr>
            <p:ph type="title"/>
          </p:nvPr>
        </p:nvSpPr>
        <p:spPr/>
        <p:txBody>
          <a:bodyPr/>
          <a:lstStyle/>
          <a:p>
            <a:r>
              <a:rPr lang="en-US"/>
              <a:t>Printing Amended Return </a:t>
            </a:r>
            <a:endParaRPr lang="en-US" dirty="0"/>
          </a:p>
        </p:txBody>
      </p:sp>
      <p:sp>
        <p:nvSpPr>
          <p:cNvPr id="6" name="Date Placeholder 5">
            <a:extLst>
              <a:ext uri="{FF2B5EF4-FFF2-40B4-BE49-F238E27FC236}">
                <a16:creationId xmlns:a16="http://schemas.microsoft.com/office/drawing/2014/main" id="{8C0A6C12-D70F-494E-BAC3-C4E5C701B40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467351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0C8F8BD-4DE1-439B-9115-C1D4DC590FC0}" type="slidenum">
              <a:rPr lang="en-US" altLang="en-US" smtClean="0"/>
              <a:pPr/>
              <a:t>16</a:t>
            </a:fld>
            <a:endParaRPr lang="en-US" altLang="en-US"/>
          </a:p>
        </p:txBody>
      </p:sp>
      <p:sp>
        <p:nvSpPr>
          <p:cNvPr id="3" name="Content Placeholder 2"/>
          <p:cNvSpPr>
            <a:spLocks noGrp="1"/>
          </p:cNvSpPr>
          <p:nvPr>
            <p:ph sz="quarter" idx="12"/>
          </p:nvPr>
        </p:nvSpPr>
        <p:spPr/>
        <p:txBody>
          <a:bodyPr>
            <a:normAutofit/>
          </a:bodyPr>
          <a:lstStyle/>
          <a:p>
            <a:pPr>
              <a:lnSpc>
                <a:spcPct val="110000"/>
              </a:lnSpc>
            </a:pPr>
            <a:r>
              <a:rPr lang="en-US" altLang="en-US" dirty="0"/>
              <a:t>Attach new and corrected tax documents </a:t>
            </a:r>
          </a:p>
          <a:p>
            <a:pPr lvl="1">
              <a:lnSpc>
                <a:spcPct val="110000"/>
              </a:lnSpc>
            </a:pPr>
            <a:r>
              <a:rPr lang="en-US" altLang="en-US" dirty="0"/>
              <a:t>W-2, W-2G, or Form 1099 (if tax withholding)</a:t>
            </a:r>
          </a:p>
          <a:p>
            <a:pPr>
              <a:lnSpc>
                <a:spcPct val="110000"/>
              </a:lnSpc>
            </a:pPr>
            <a:r>
              <a:rPr lang="en-US" altLang="en-US" dirty="0"/>
              <a:t>Attach all new and changed forms and schedules</a:t>
            </a:r>
          </a:p>
          <a:p>
            <a:pPr>
              <a:lnSpc>
                <a:spcPct val="110000"/>
              </a:lnSpc>
            </a:pPr>
            <a:r>
              <a:rPr lang="en-US" altLang="en-US" dirty="0"/>
              <a:t>Include supporting documents, worksheets, etc. in taxpayer’s copy only</a:t>
            </a:r>
          </a:p>
        </p:txBody>
      </p:sp>
      <p:sp>
        <p:nvSpPr>
          <p:cNvPr id="2" name="Title 1"/>
          <p:cNvSpPr>
            <a:spLocks noGrp="1"/>
          </p:cNvSpPr>
          <p:nvPr>
            <p:ph type="title"/>
          </p:nvPr>
        </p:nvSpPr>
        <p:spPr/>
        <p:txBody>
          <a:bodyPr/>
          <a:lstStyle/>
          <a:p>
            <a:r>
              <a:rPr lang="en-US" dirty="0"/>
              <a:t>Assembling Amended Return</a:t>
            </a:r>
          </a:p>
        </p:txBody>
      </p:sp>
      <p:sp>
        <p:nvSpPr>
          <p:cNvPr id="6" name="Date Placeholder 5">
            <a:extLst>
              <a:ext uri="{FF2B5EF4-FFF2-40B4-BE49-F238E27FC236}">
                <a16:creationId xmlns:a16="http://schemas.microsoft.com/office/drawing/2014/main" id="{DA853136-B0C1-419B-B2A3-D7AD5E73FDE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15128008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0C8F8BD-4DE1-439B-9115-C1D4DC590FC0}" type="slidenum">
              <a:rPr lang="en-US" altLang="en-US" smtClean="0"/>
              <a:pPr/>
              <a:t>17</a:t>
            </a:fld>
            <a:endParaRPr lang="en-US" altLang="en-US"/>
          </a:p>
        </p:txBody>
      </p:sp>
      <p:sp>
        <p:nvSpPr>
          <p:cNvPr id="3" name="Content Placeholder 2"/>
          <p:cNvSpPr>
            <a:spLocks noGrp="1"/>
          </p:cNvSpPr>
          <p:nvPr>
            <p:ph sz="quarter" idx="12"/>
          </p:nvPr>
        </p:nvSpPr>
        <p:spPr/>
        <p:txBody>
          <a:bodyPr>
            <a:normAutofit/>
          </a:bodyPr>
          <a:lstStyle/>
          <a:p>
            <a:pPr>
              <a:lnSpc>
                <a:spcPct val="110000"/>
              </a:lnSpc>
            </a:pPr>
            <a:r>
              <a:rPr lang="en-US" altLang="en-US" dirty="0"/>
              <a:t>Provide taxpayer with </a:t>
            </a:r>
            <a:r>
              <a:rPr lang="en-US" dirty="0"/>
              <a:t>Form </a:t>
            </a:r>
            <a:r>
              <a:rPr lang="en-US" altLang="en-US" dirty="0"/>
              <a:t>1040X IRS mailing address</a:t>
            </a:r>
          </a:p>
          <a:p>
            <a:pPr>
              <a:lnSpc>
                <a:spcPct val="110000"/>
              </a:lnSpc>
            </a:pPr>
            <a:r>
              <a:rPr lang="en-US" altLang="en-US" dirty="0"/>
              <a:t>No cover letter required</a:t>
            </a:r>
          </a:p>
          <a:p>
            <a:pPr>
              <a:lnSpc>
                <a:spcPct val="110000"/>
              </a:lnSpc>
            </a:pPr>
            <a:r>
              <a:rPr lang="en-US" altLang="en-US" dirty="0"/>
              <a:t>Taxpayer/spouse sign and date copy to be mailed</a:t>
            </a:r>
          </a:p>
          <a:p>
            <a:pPr>
              <a:lnSpc>
                <a:spcPct val="110000"/>
              </a:lnSpc>
            </a:pPr>
            <a:r>
              <a:rPr lang="en-US" altLang="en-US" dirty="0"/>
              <a:t>Provide taxpayer copies for their records</a:t>
            </a:r>
          </a:p>
          <a:p>
            <a:pPr>
              <a:lnSpc>
                <a:spcPct val="110000"/>
              </a:lnSpc>
              <a:buNone/>
            </a:pPr>
            <a:endParaRPr lang="en-US" altLang="en-US" dirty="0"/>
          </a:p>
          <a:p>
            <a:pPr>
              <a:lnSpc>
                <a:spcPct val="110000"/>
              </a:lnSpc>
            </a:pPr>
            <a:endParaRPr lang="en-US" altLang="en-US" dirty="0"/>
          </a:p>
        </p:txBody>
      </p:sp>
      <p:sp>
        <p:nvSpPr>
          <p:cNvPr id="2" name="Title 1"/>
          <p:cNvSpPr>
            <a:spLocks noGrp="1"/>
          </p:cNvSpPr>
          <p:nvPr>
            <p:ph type="title"/>
          </p:nvPr>
        </p:nvSpPr>
        <p:spPr/>
        <p:txBody>
          <a:bodyPr/>
          <a:lstStyle/>
          <a:p>
            <a:r>
              <a:rPr lang="en-US" dirty="0"/>
              <a:t>Filing Amended Return</a:t>
            </a:r>
          </a:p>
        </p:txBody>
      </p:sp>
      <p:sp>
        <p:nvSpPr>
          <p:cNvPr id="6" name="Date Placeholder 5">
            <a:extLst>
              <a:ext uri="{FF2B5EF4-FFF2-40B4-BE49-F238E27FC236}">
                <a16:creationId xmlns:a16="http://schemas.microsoft.com/office/drawing/2014/main" id="{DCDBA04D-C5D9-4B89-9CEA-EC72297DE13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3506750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E0C8F8BD-4DE1-439B-9115-C1D4DC590FC0}" type="slidenum">
              <a:rPr lang="en-US" altLang="en-US" smtClean="0"/>
              <a:pPr>
                <a:defRPr/>
              </a:pPr>
              <a:t>18</a:t>
            </a:fld>
            <a:endParaRPr lang="en-US" altLang="en-US"/>
          </a:p>
        </p:txBody>
      </p:sp>
      <p:sp>
        <p:nvSpPr>
          <p:cNvPr id="4" name="Content Placeholder 3"/>
          <p:cNvSpPr>
            <a:spLocks noGrp="1"/>
          </p:cNvSpPr>
          <p:nvPr>
            <p:ph sz="quarter" idx="12"/>
          </p:nvPr>
        </p:nvSpPr>
        <p:spPr/>
        <p:txBody>
          <a:bodyPr>
            <a:normAutofit/>
          </a:bodyPr>
          <a:lstStyle/>
          <a:p>
            <a:r>
              <a:rPr lang="en-US" b="1" dirty="0"/>
              <a:t>Original return </a:t>
            </a:r>
            <a:r>
              <a:rPr lang="en-US" dirty="0"/>
              <a:t>refund received on normal IRS schedule</a:t>
            </a:r>
          </a:p>
          <a:p>
            <a:pPr lvl="1"/>
            <a:r>
              <a:rPr lang="en-US" dirty="0" err="1"/>
              <a:t>IRS.gov</a:t>
            </a:r>
            <a:r>
              <a:rPr lang="en-US" dirty="0"/>
              <a:t> “Where’s My Refund”</a:t>
            </a:r>
          </a:p>
          <a:p>
            <a:r>
              <a:rPr lang="en-US" b="1" dirty="0"/>
              <a:t>Form</a:t>
            </a:r>
            <a:r>
              <a:rPr lang="en-US" dirty="0"/>
              <a:t> </a:t>
            </a:r>
            <a:r>
              <a:rPr lang="en-US" b="1" dirty="0"/>
              <a:t>1040X refund </a:t>
            </a:r>
            <a:r>
              <a:rPr lang="en-US" dirty="0"/>
              <a:t>received within 8 to 12 weeks</a:t>
            </a:r>
          </a:p>
          <a:p>
            <a:pPr lvl="1"/>
            <a:r>
              <a:rPr lang="en-US" dirty="0"/>
              <a:t>After 12 weeks, contact IRS 800-829-1040</a:t>
            </a:r>
          </a:p>
          <a:p>
            <a:r>
              <a:rPr lang="en-US" dirty="0"/>
              <a:t>Refunds cannot be direct deposited</a:t>
            </a:r>
          </a:p>
          <a:p>
            <a:pPr lvl="1"/>
            <a:r>
              <a:rPr lang="en-US" dirty="0"/>
              <a:t>IRS check </a:t>
            </a:r>
            <a:r>
              <a:rPr lang="en-US" b="1" dirty="0"/>
              <a:t>mailed to address on Form 1040X</a:t>
            </a:r>
            <a:r>
              <a:rPr lang="en-US" dirty="0"/>
              <a:t> may include interest</a:t>
            </a:r>
            <a:endParaRPr lang="en-US" b="1" dirty="0"/>
          </a:p>
          <a:p>
            <a:endParaRPr lang="en-US" dirty="0"/>
          </a:p>
        </p:txBody>
      </p:sp>
      <p:sp>
        <p:nvSpPr>
          <p:cNvPr id="5" name="Title 4"/>
          <p:cNvSpPr>
            <a:spLocks noGrp="1"/>
          </p:cNvSpPr>
          <p:nvPr>
            <p:ph type="title"/>
          </p:nvPr>
        </p:nvSpPr>
        <p:spPr/>
        <p:txBody>
          <a:bodyPr>
            <a:normAutofit/>
          </a:bodyPr>
          <a:lstStyle/>
          <a:p>
            <a:r>
              <a:rPr lang="en-US" dirty="0"/>
              <a:t>Amendment – Refund</a:t>
            </a:r>
          </a:p>
        </p:txBody>
      </p:sp>
      <p:sp>
        <p:nvSpPr>
          <p:cNvPr id="6" name="Date Placeholder 5">
            <a:extLst>
              <a:ext uri="{FF2B5EF4-FFF2-40B4-BE49-F238E27FC236}">
                <a16:creationId xmlns:a16="http://schemas.microsoft.com/office/drawing/2014/main" id="{40CE5D5D-5B55-4FFC-BAF6-6B3E9474BC8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40170904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E0C8F8BD-4DE1-439B-9115-C1D4DC590FC0}" type="slidenum">
              <a:rPr lang="en-US" altLang="en-US" smtClean="0"/>
              <a:pPr/>
              <a:t>19</a:t>
            </a:fld>
            <a:endParaRPr lang="en-US" altLang="en-US"/>
          </a:p>
        </p:txBody>
      </p:sp>
      <p:sp>
        <p:nvSpPr>
          <p:cNvPr id="18435" name="Content Placeholder 2"/>
          <p:cNvSpPr>
            <a:spLocks noGrp="1"/>
          </p:cNvSpPr>
          <p:nvPr>
            <p:ph sz="quarter" idx="12"/>
          </p:nvPr>
        </p:nvSpPr>
        <p:spPr/>
        <p:txBody>
          <a:bodyPr/>
          <a:lstStyle/>
          <a:p>
            <a:r>
              <a:rPr lang="en-US" altLang="en-US" dirty="0"/>
              <a:t>Taxpayers time to file for refund later of:</a:t>
            </a:r>
          </a:p>
          <a:p>
            <a:pPr lvl="1"/>
            <a:r>
              <a:rPr lang="en-US" altLang="en-US" dirty="0"/>
              <a:t>3 years from original due date or actual date filed if later</a:t>
            </a:r>
          </a:p>
          <a:p>
            <a:pPr lvl="1"/>
            <a:r>
              <a:rPr lang="en-US" altLang="en-US" dirty="0"/>
              <a:t>2 years from date tax was paid</a:t>
            </a:r>
          </a:p>
          <a:p>
            <a:r>
              <a:rPr lang="en-US" altLang="en-US" dirty="0"/>
              <a:t>State statute may differ</a:t>
            </a:r>
          </a:p>
          <a:p>
            <a:r>
              <a:rPr lang="en-US" altLang="en-US" dirty="0"/>
              <a:t>Exceptions to this statute are </a:t>
            </a:r>
            <a:r>
              <a:rPr lang="en-US" altLang="en-US" b="1" dirty="0"/>
              <a:t>out of scope</a:t>
            </a:r>
          </a:p>
        </p:txBody>
      </p:sp>
      <p:sp>
        <p:nvSpPr>
          <p:cNvPr id="2" name="Title 1"/>
          <p:cNvSpPr>
            <a:spLocks noGrp="1"/>
          </p:cNvSpPr>
          <p:nvPr>
            <p:ph type="title"/>
          </p:nvPr>
        </p:nvSpPr>
        <p:spPr/>
        <p:txBody>
          <a:bodyPr>
            <a:normAutofit/>
          </a:bodyPr>
          <a:lstStyle/>
          <a:p>
            <a:r>
              <a:rPr lang="en-US" altLang="en-US" dirty="0"/>
              <a:t>Statute of Limitations – Refund</a:t>
            </a:r>
          </a:p>
        </p:txBody>
      </p:sp>
      <p:sp>
        <p:nvSpPr>
          <p:cNvPr id="4" name="Date Placeholder 3">
            <a:extLst>
              <a:ext uri="{FF2B5EF4-FFF2-40B4-BE49-F238E27FC236}">
                <a16:creationId xmlns:a16="http://schemas.microsoft.com/office/drawing/2014/main" id="{046D1BB0-4CDF-4ECF-A737-5F876B2721D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5819273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pPr>
              <a:defRPr/>
            </a:pPr>
            <a:fld id="{E0C8F8BD-4DE1-439B-9115-C1D4DC590FC0}" type="slidenum">
              <a:rPr lang="en-US" altLang="en-US" smtClean="0"/>
              <a:pPr>
                <a:defRPr/>
              </a:pPr>
              <a:t>2</a:t>
            </a:fld>
            <a:endParaRPr lang="en-US" altLang="en-US"/>
          </a:p>
        </p:txBody>
      </p:sp>
      <p:sp>
        <p:nvSpPr>
          <p:cNvPr id="4" name="Content Placeholder 3"/>
          <p:cNvSpPr>
            <a:spLocks noGrp="1"/>
          </p:cNvSpPr>
          <p:nvPr>
            <p:ph sz="quarter" idx="12"/>
          </p:nvPr>
        </p:nvSpPr>
        <p:spPr/>
        <p:txBody>
          <a:bodyPr>
            <a:normAutofit/>
          </a:bodyPr>
          <a:lstStyle/>
          <a:p>
            <a:r>
              <a:rPr lang="en-US" dirty="0"/>
              <a:t>Amended returns</a:t>
            </a:r>
          </a:p>
          <a:p>
            <a:pPr lvl="1"/>
            <a:r>
              <a:rPr lang="en-US" dirty="0"/>
              <a:t>Reasons to amend</a:t>
            </a:r>
          </a:p>
          <a:p>
            <a:pPr lvl="1"/>
            <a:r>
              <a:rPr lang="en-US" dirty="0"/>
              <a:t>Amending in TaxSlayer</a:t>
            </a:r>
          </a:p>
          <a:p>
            <a:pPr lvl="1"/>
            <a:r>
              <a:rPr lang="en-US" dirty="0"/>
              <a:t>Printing</a:t>
            </a:r>
          </a:p>
          <a:p>
            <a:pPr lvl="1"/>
            <a:r>
              <a:rPr lang="en-US" dirty="0"/>
              <a:t>Assembling</a:t>
            </a:r>
          </a:p>
          <a:p>
            <a:pPr lvl="1"/>
            <a:r>
              <a:rPr lang="en-US" dirty="0"/>
              <a:t>Filing</a:t>
            </a:r>
          </a:p>
          <a:p>
            <a:pPr lvl="1"/>
            <a:r>
              <a:rPr lang="en-US" dirty="0"/>
              <a:t>State return</a:t>
            </a:r>
          </a:p>
          <a:p>
            <a:pPr lvl="1"/>
            <a:r>
              <a:rPr lang="en-US" dirty="0"/>
              <a:t>Creating original return not prepared by Tax-Aide</a:t>
            </a:r>
          </a:p>
          <a:p>
            <a:pPr lvl="1"/>
            <a:endParaRPr lang="en-US" dirty="0"/>
          </a:p>
          <a:p>
            <a:pPr lvl="1">
              <a:buNone/>
            </a:pPr>
            <a:endParaRPr lang="en-US" dirty="0"/>
          </a:p>
          <a:p>
            <a:pPr lvl="1"/>
            <a:endParaRPr lang="en-US" dirty="0"/>
          </a:p>
        </p:txBody>
      </p:sp>
      <p:sp>
        <p:nvSpPr>
          <p:cNvPr id="5" name="Title 4"/>
          <p:cNvSpPr>
            <a:spLocks noGrp="1"/>
          </p:cNvSpPr>
          <p:nvPr>
            <p:ph type="title"/>
          </p:nvPr>
        </p:nvSpPr>
        <p:spPr/>
        <p:txBody>
          <a:bodyPr/>
          <a:lstStyle/>
          <a:p>
            <a:r>
              <a:rPr lang="en-US" dirty="0"/>
              <a:t>Lesson Topics</a:t>
            </a:r>
          </a:p>
        </p:txBody>
      </p:sp>
      <p:sp>
        <p:nvSpPr>
          <p:cNvPr id="6" name="Date Placeholder 5">
            <a:extLst>
              <a:ext uri="{FF2B5EF4-FFF2-40B4-BE49-F238E27FC236}">
                <a16:creationId xmlns:a16="http://schemas.microsoft.com/office/drawing/2014/main" id="{8EDBADD3-BD6A-4A98-81E0-85C857F8F589}"/>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42504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E0C8F8BD-4DE1-439B-9115-C1D4DC590FC0}" type="slidenum">
              <a:rPr lang="en-US" altLang="en-US" smtClean="0"/>
              <a:pPr/>
              <a:t>20</a:t>
            </a:fld>
            <a:endParaRPr lang="en-US" altLang="en-US"/>
          </a:p>
        </p:txBody>
      </p:sp>
      <p:sp>
        <p:nvSpPr>
          <p:cNvPr id="9" name="Content Placeholder 8"/>
          <p:cNvSpPr>
            <a:spLocks noGrp="1"/>
          </p:cNvSpPr>
          <p:nvPr>
            <p:ph sz="quarter" idx="12"/>
          </p:nvPr>
        </p:nvSpPr>
        <p:spPr/>
        <p:txBody>
          <a:bodyPr>
            <a:normAutofit/>
          </a:bodyPr>
          <a:lstStyle/>
          <a:p>
            <a:r>
              <a:rPr lang="en-US" altLang="en-US" dirty="0"/>
              <a:t>Balance due with prior year amendment:</a:t>
            </a:r>
          </a:p>
          <a:p>
            <a:pPr lvl="1"/>
            <a:r>
              <a:rPr lang="en-US" altLang="en-US" dirty="0"/>
              <a:t>Taxpayer should file </a:t>
            </a:r>
            <a:r>
              <a:rPr lang="en-US" dirty="0"/>
              <a:t>Form </a:t>
            </a:r>
            <a:r>
              <a:rPr lang="en-US" altLang="en-US" dirty="0"/>
              <a:t>1040X as soon as possible but </a:t>
            </a:r>
            <a:r>
              <a:rPr lang="en-US" altLang="en-US" b="1" dirty="0"/>
              <a:t>after</a:t>
            </a:r>
            <a:r>
              <a:rPr lang="en-US" altLang="en-US" dirty="0"/>
              <a:t> original return has been processed</a:t>
            </a:r>
          </a:p>
          <a:p>
            <a:pPr lvl="1"/>
            <a:r>
              <a:rPr lang="en-US" altLang="en-US" dirty="0"/>
              <a:t>Include payment to reduce penalty and interest</a:t>
            </a:r>
          </a:p>
          <a:p>
            <a:pPr lvl="1"/>
            <a:r>
              <a:rPr lang="en-US" altLang="en-US" dirty="0"/>
              <a:t>IRS will send letter with penalty and interest assessed</a:t>
            </a:r>
          </a:p>
          <a:p>
            <a:r>
              <a:rPr lang="en-US" altLang="en-US" dirty="0"/>
              <a:t>Do not include 1040-V (voucher)</a:t>
            </a:r>
          </a:p>
          <a:p>
            <a:r>
              <a:rPr lang="en-US" altLang="en-US" dirty="0"/>
              <a:t>Pay amount due on </a:t>
            </a:r>
            <a:r>
              <a:rPr lang="en-US" dirty="0"/>
              <a:t>Form </a:t>
            </a:r>
            <a:r>
              <a:rPr lang="en-US" altLang="en-US" dirty="0"/>
              <a:t>1040X Page 1</a:t>
            </a:r>
          </a:p>
        </p:txBody>
      </p:sp>
      <p:sp>
        <p:nvSpPr>
          <p:cNvPr id="8" name="Title 7"/>
          <p:cNvSpPr>
            <a:spLocks noGrp="1"/>
          </p:cNvSpPr>
          <p:nvPr>
            <p:ph type="title"/>
          </p:nvPr>
        </p:nvSpPr>
        <p:spPr/>
        <p:txBody>
          <a:bodyPr>
            <a:normAutofit/>
          </a:bodyPr>
          <a:lstStyle/>
          <a:p>
            <a:r>
              <a:rPr lang="en-US" dirty="0"/>
              <a:t>Amendment – Balance Due</a:t>
            </a:r>
          </a:p>
        </p:txBody>
      </p:sp>
      <p:sp>
        <p:nvSpPr>
          <p:cNvPr id="4" name="Date Placeholder 3">
            <a:extLst>
              <a:ext uri="{FF2B5EF4-FFF2-40B4-BE49-F238E27FC236}">
                <a16:creationId xmlns:a16="http://schemas.microsoft.com/office/drawing/2014/main" id="{5EF32BA3-213D-4D2E-88AB-F9F1FC10090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6477586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E0C8F8BD-4DE1-439B-9115-C1D4DC590FC0}" type="slidenum">
              <a:rPr lang="en-US" altLang="en-US" smtClean="0"/>
              <a:pPr/>
              <a:t>21</a:t>
            </a:fld>
            <a:endParaRPr lang="en-US" altLang="en-US"/>
          </a:p>
        </p:txBody>
      </p:sp>
      <p:sp>
        <p:nvSpPr>
          <p:cNvPr id="28675" name="Content Placeholder 2"/>
          <p:cNvSpPr>
            <a:spLocks noGrp="1"/>
          </p:cNvSpPr>
          <p:nvPr>
            <p:ph sz="quarter" idx="12"/>
          </p:nvPr>
        </p:nvSpPr>
        <p:spPr/>
        <p:txBody>
          <a:bodyPr/>
          <a:lstStyle/>
          <a:p>
            <a:r>
              <a:rPr lang="en-US" altLang="en-US" dirty="0"/>
              <a:t>Taxpayers owing additional tax</a:t>
            </a:r>
          </a:p>
          <a:p>
            <a:pPr lvl="1"/>
            <a:r>
              <a:rPr lang="en-US" altLang="en-US" dirty="0"/>
              <a:t>IRS barred by statute of limitation from assessing additional tax</a:t>
            </a:r>
          </a:p>
          <a:p>
            <a:pPr lvl="2"/>
            <a:r>
              <a:rPr lang="en-US" altLang="en-US" dirty="0"/>
              <a:t>3 years from original due date or date filed if later</a:t>
            </a:r>
          </a:p>
          <a:p>
            <a:pPr lvl="2"/>
            <a:r>
              <a:rPr lang="en-US" altLang="en-US" dirty="0"/>
              <a:t>No limitation if fraud involved</a:t>
            </a:r>
          </a:p>
          <a:p>
            <a:pPr lvl="1"/>
            <a:r>
              <a:rPr lang="en-US" altLang="en-US" dirty="0"/>
              <a:t>3 year statute of limitation does not apply if return never filed</a:t>
            </a:r>
          </a:p>
          <a:p>
            <a:pPr lvl="1"/>
            <a:endParaRPr lang="en-US" altLang="en-US" dirty="0"/>
          </a:p>
        </p:txBody>
      </p:sp>
      <p:sp>
        <p:nvSpPr>
          <p:cNvPr id="2" name="Title 1"/>
          <p:cNvSpPr>
            <a:spLocks noGrp="1"/>
          </p:cNvSpPr>
          <p:nvPr>
            <p:ph type="title"/>
          </p:nvPr>
        </p:nvSpPr>
        <p:spPr/>
        <p:txBody>
          <a:bodyPr>
            <a:normAutofit/>
          </a:bodyPr>
          <a:lstStyle/>
          <a:p>
            <a:r>
              <a:rPr lang="en-US" altLang="en-US" dirty="0"/>
              <a:t>Statute of Limitations – Balance Due</a:t>
            </a:r>
          </a:p>
        </p:txBody>
      </p:sp>
      <p:sp>
        <p:nvSpPr>
          <p:cNvPr id="4" name="Date Placeholder 3">
            <a:extLst>
              <a:ext uri="{FF2B5EF4-FFF2-40B4-BE49-F238E27FC236}">
                <a16:creationId xmlns:a16="http://schemas.microsoft.com/office/drawing/2014/main" id="{B7C30D5E-0C0E-4A9C-96CA-717DB91E6CF5}"/>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8917233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0C8F8BD-4DE1-439B-9115-C1D4DC590FC0}" type="slidenum">
              <a:rPr lang="en-US" altLang="en-US" smtClean="0"/>
              <a:pPr/>
              <a:t>22</a:t>
            </a:fld>
            <a:endParaRPr lang="en-US" altLang="en-US"/>
          </a:p>
        </p:txBody>
      </p:sp>
      <p:sp>
        <p:nvSpPr>
          <p:cNvPr id="3" name="Content Placeholder 2"/>
          <p:cNvSpPr>
            <a:spLocks noGrp="1"/>
          </p:cNvSpPr>
          <p:nvPr>
            <p:ph sz="quarter" idx="12"/>
          </p:nvPr>
        </p:nvSpPr>
        <p:spPr/>
        <p:txBody>
          <a:bodyPr>
            <a:normAutofit/>
          </a:bodyPr>
          <a:lstStyle/>
          <a:p>
            <a:pPr>
              <a:lnSpc>
                <a:spcPct val="110000"/>
              </a:lnSpc>
            </a:pPr>
            <a:r>
              <a:rPr lang="en-US" dirty="0"/>
              <a:t>When state only amendment required</a:t>
            </a:r>
          </a:p>
          <a:p>
            <a:pPr lvl="1">
              <a:lnSpc>
                <a:spcPct val="110000"/>
              </a:lnSpc>
            </a:pPr>
            <a:r>
              <a:rPr lang="en-US" dirty="0"/>
              <a:t>If state requires federal amendment to be attached, amend federal and file with explanation of “Information Only: Changes did not impact the federal return however the return has been amended for state purposes”</a:t>
            </a:r>
          </a:p>
          <a:p>
            <a:pPr>
              <a:lnSpc>
                <a:spcPct val="110000"/>
              </a:lnSpc>
            </a:pPr>
            <a:r>
              <a:rPr lang="en-US" dirty="0"/>
              <a:t>Follow state specific rules for amending state returns</a:t>
            </a:r>
          </a:p>
        </p:txBody>
      </p:sp>
      <p:sp>
        <p:nvSpPr>
          <p:cNvPr id="2" name="Title 1"/>
          <p:cNvSpPr>
            <a:spLocks noGrp="1"/>
          </p:cNvSpPr>
          <p:nvPr>
            <p:ph type="title"/>
          </p:nvPr>
        </p:nvSpPr>
        <p:spPr/>
        <p:txBody>
          <a:bodyPr/>
          <a:lstStyle/>
          <a:p>
            <a:r>
              <a:rPr lang="en-US" dirty="0"/>
              <a:t>Amending State Return</a:t>
            </a:r>
          </a:p>
        </p:txBody>
      </p:sp>
      <p:sp>
        <p:nvSpPr>
          <p:cNvPr id="6" name="Date Placeholder 5">
            <a:extLst>
              <a:ext uri="{FF2B5EF4-FFF2-40B4-BE49-F238E27FC236}">
                <a16:creationId xmlns:a16="http://schemas.microsoft.com/office/drawing/2014/main" id="{0CBE5AD8-A119-445C-AEB2-AA8F3E33E76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5629724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E0C8F8BD-4DE1-439B-9115-C1D4DC590FC0}" type="slidenum">
              <a:rPr lang="en-US" altLang="en-US" smtClean="0"/>
              <a:pPr/>
              <a:t>23</a:t>
            </a:fld>
            <a:endParaRPr lang="en-US" altLang="en-US"/>
          </a:p>
        </p:txBody>
      </p:sp>
      <p:sp>
        <p:nvSpPr>
          <p:cNvPr id="4" name="Content Placeholder 3"/>
          <p:cNvSpPr>
            <a:spLocks noGrp="1"/>
          </p:cNvSpPr>
          <p:nvPr>
            <p:ph sz="quarter" idx="12"/>
          </p:nvPr>
        </p:nvSpPr>
        <p:spPr/>
        <p:txBody>
          <a:bodyPr/>
          <a:lstStyle/>
          <a:p>
            <a:r>
              <a:rPr lang="en-US" dirty="0"/>
              <a:t>Only Form 1040 and any forms or schedules that will be changed need to be identical to original return</a:t>
            </a:r>
          </a:p>
        </p:txBody>
      </p:sp>
      <p:sp>
        <p:nvSpPr>
          <p:cNvPr id="5" name="Title 4"/>
          <p:cNvSpPr>
            <a:spLocks noGrp="1"/>
          </p:cNvSpPr>
          <p:nvPr>
            <p:ph type="title"/>
          </p:nvPr>
        </p:nvSpPr>
        <p:spPr>
          <a:xfrm>
            <a:off x="800103" y="878876"/>
            <a:ext cx="7600948" cy="857250"/>
          </a:xfrm>
        </p:spPr>
        <p:txBody>
          <a:bodyPr>
            <a:normAutofit/>
          </a:bodyPr>
          <a:lstStyle/>
          <a:p>
            <a:r>
              <a:rPr lang="en-US" dirty="0"/>
              <a:t>Creating Original Return Not Prepared by Tax-Aide</a:t>
            </a:r>
          </a:p>
        </p:txBody>
      </p:sp>
      <p:sp>
        <p:nvSpPr>
          <p:cNvPr id="6" name="Date Placeholder 5">
            <a:extLst>
              <a:ext uri="{FF2B5EF4-FFF2-40B4-BE49-F238E27FC236}">
                <a16:creationId xmlns:a16="http://schemas.microsoft.com/office/drawing/2014/main" id="{7C918BF1-BA01-417B-AA77-E81AEEAE9E3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9248831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E0C8F8BD-4DE1-439B-9115-C1D4DC590FC0}" type="slidenum">
              <a:rPr lang="en-US" altLang="en-US" smtClean="0"/>
              <a:pPr/>
              <a:t>24</a:t>
            </a:fld>
            <a:endParaRPr lang="en-US" altLang="en-US"/>
          </a:p>
        </p:txBody>
      </p:sp>
      <p:sp>
        <p:nvSpPr>
          <p:cNvPr id="4" name="Content Placeholder 3"/>
          <p:cNvSpPr>
            <a:spLocks noGrp="1"/>
          </p:cNvSpPr>
          <p:nvPr>
            <p:ph sz="quarter" idx="12"/>
          </p:nvPr>
        </p:nvSpPr>
        <p:spPr/>
        <p:txBody>
          <a:bodyPr>
            <a:normAutofit/>
          </a:bodyPr>
          <a:lstStyle/>
          <a:p>
            <a:r>
              <a:rPr lang="en-US" dirty="0"/>
              <a:t>For other forms, you can enter totals only. For example,</a:t>
            </a:r>
          </a:p>
          <a:p>
            <a:pPr lvl="1"/>
            <a:r>
              <a:rPr lang="en-US" dirty="0"/>
              <a:t>Add W-2s together: Enter total of Boxes, 1, 2, 12 (by code) and state tax withholding</a:t>
            </a:r>
          </a:p>
          <a:p>
            <a:pPr lvl="1"/>
            <a:r>
              <a:rPr lang="en-US" dirty="0"/>
              <a:t>Add Form 1099-Rs together (separating pensions from IRAs)</a:t>
            </a:r>
          </a:p>
          <a:p>
            <a:pPr lvl="1"/>
            <a:r>
              <a:rPr lang="en-US" dirty="0"/>
              <a:t>For a business enter net profit as gross income with zero expenses. </a:t>
            </a:r>
          </a:p>
          <a:p>
            <a:pPr lvl="1"/>
            <a:r>
              <a:rPr lang="en-US" dirty="0"/>
              <a:t>For capital gains enter net gain as proceeds with zero basis (separating long term and short term).</a:t>
            </a:r>
          </a:p>
          <a:p>
            <a:pPr lvl="1"/>
            <a:endParaRPr lang="en-US" dirty="0"/>
          </a:p>
        </p:txBody>
      </p:sp>
      <p:sp>
        <p:nvSpPr>
          <p:cNvPr id="5" name="Title 4"/>
          <p:cNvSpPr>
            <a:spLocks noGrp="1"/>
          </p:cNvSpPr>
          <p:nvPr>
            <p:ph type="title"/>
          </p:nvPr>
        </p:nvSpPr>
        <p:spPr/>
        <p:txBody>
          <a:bodyPr>
            <a:normAutofit/>
          </a:bodyPr>
          <a:lstStyle/>
          <a:p>
            <a:r>
              <a:rPr lang="en-US" dirty="0"/>
              <a:t>Creating Original Return Not Prepared by Tax-Aide</a:t>
            </a:r>
          </a:p>
        </p:txBody>
      </p:sp>
      <p:sp>
        <p:nvSpPr>
          <p:cNvPr id="6" name="Date Placeholder 5">
            <a:extLst>
              <a:ext uri="{FF2B5EF4-FFF2-40B4-BE49-F238E27FC236}">
                <a16:creationId xmlns:a16="http://schemas.microsoft.com/office/drawing/2014/main" id="{FC06F0BD-8A6E-4355-B5DE-8B31F9E7E74B}"/>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5853425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4" name="Slide Number Placeholder 3"/>
          <p:cNvSpPr>
            <a:spLocks noGrp="1"/>
          </p:cNvSpPr>
          <p:nvPr>
            <p:ph type="sldNum" sz="quarter" idx="4"/>
          </p:nvPr>
        </p:nvSpPr>
        <p:spPr>
          <a:xfrm>
            <a:off x="457204" y="6265308"/>
            <a:ext cx="702365" cy="365125"/>
          </a:xfrm>
        </p:spPr>
        <p:txBody>
          <a:bodyPr/>
          <a:lstStyle/>
          <a:p>
            <a:fld id="{E0C8F8BD-4DE1-439B-9115-C1D4DC590FC0}" type="slidenum">
              <a:rPr lang="en-US" altLang="en-US" smtClean="0"/>
              <a:pPr/>
              <a:t>25</a:t>
            </a:fld>
            <a:endParaRPr lang="en-US" altLang="en-US"/>
          </a:p>
        </p:txBody>
      </p:sp>
      <p:sp>
        <p:nvSpPr>
          <p:cNvPr id="3" name="Content Placeholder 2"/>
          <p:cNvSpPr>
            <a:spLocks noGrp="1"/>
          </p:cNvSpPr>
          <p:nvPr>
            <p:ph sz="quarter" idx="12"/>
          </p:nvPr>
        </p:nvSpPr>
        <p:spPr/>
        <p:txBody>
          <a:bodyPr>
            <a:normAutofit/>
          </a:bodyPr>
          <a:lstStyle/>
          <a:p>
            <a:r>
              <a:rPr lang="en-US" altLang="en-US" dirty="0"/>
              <a:t>Verify column A of Form 1040X agrees with last determined return</a:t>
            </a:r>
          </a:p>
          <a:p>
            <a:r>
              <a:rPr lang="en-US" altLang="en-US" dirty="0"/>
              <a:t>Confirm needed changes properly made and tax re-computed properly</a:t>
            </a:r>
          </a:p>
          <a:p>
            <a:r>
              <a:rPr lang="en-US" altLang="en-US" dirty="0"/>
              <a:t>Verify schedules and forms to be attached</a:t>
            </a:r>
          </a:p>
          <a:p>
            <a:r>
              <a:rPr lang="en-US" altLang="en-US" dirty="0"/>
              <a:t>Add TaxSlayer Tag and “Note” to document when and why amended return prepared</a:t>
            </a:r>
          </a:p>
          <a:p>
            <a:endParaRPr lang="en-US" altLang="en-US" dirty="0"/>
          </a:p>
        </p:txBody>
      </p:sp>
      <p:sp>
        <p:nvSpPr>
          <p:cNvPr id="2" name="Title 1"/>
          <p:cNvSpPr>
            <a:spLocks noGrp="1"/>
          </p:cNvSpPr>
          <p:nvPr>
            <p:ph type="title"/>
          </p:nvPr>
        </p:nvSpPr>
        <p:spPr/>
        <p:txBody>
          <a:bodyPr/>
          <a:lstStyle/>
          <a:p>
            <a:r>
              <a:rPr lang="en-US" dirty="0"/>
              <a:t>Quality Review </a:t>
            </a:r>
          </a:p>
        </p:txBody>
      </p:sp>
      <p:sp>
        <p:nvSpPr>
          <p:cNvPr id="6" name="Date Placeholder 5">
            <a:extLst>
              <a:ext uri="{FF2B5EF4-FFF2-40B4-BE49-F238E27FC236}">
                <a16:creationId xmlns:a16="http://schemas.microsoft.com/office/drawing/2014/main" id="{CC79D7E9-04E2-4649-8707-0FBCE52DCD4A}"/>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88549479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E0C8F8BD-4DE1-439B-9115-C1D4DC590FC0}" type="slidenum">
              <a:rPr lang="en-US" altLang="en-US" smtClean="0"/>
              <a:pPr/>
              <a:t>26</a:t>
            </a:fld>
            <a:endParaRPr lang="en-US" altLang="en-US"/>
          </a:p>
        </p:txBody>
      </p:sp>
      <p:sp>
        <p:nvSpPr>
          <p:cNvPr id="53251" name="Content Placeholder 4"/>
          <p:cNvSpPr>
            <a:spLocks noGrp="1"/>
          </p:cNvSpPr>
          <p:nvPr>
            <p:ph sz="quarter" idx="12"/>
          </p:nvPr>
        </p:nvSpPr>
        <p:spPr/>
        <p:txBody>
          <a:bodyPr>
            <a:normAutofit/>
          </a:bodyPr>
          <a:lstStyle/>
          <a:p>
            <a:pPr>
              <a:lnSpc>
                <a:spcPct val="110000"/>
              </a:lnSpc>
            </a:pPr>
            <a:r>
              <a:rPr lang="en-US" altLang="en-US" dirty="0"/>
              <a:t>Review amended return with taxpayer </a:t>
            </a:r>
          </a:p>
          <a:p>
            <a:pPr>
              <a:lnSpc>
                <a:spcPct val="110000"/>
              </a:lnSpc>
            </a:pPr>
            <a:r>
              <a:rPr lang="en-US" altLang="en-US" dirty="0"/>
              <a:t>Verify taxpayer understands how to file amendment</a:t>
            </a:r>
          </a:p>
          <a:p>
            <a:pPr lvl="1">
              <a:lnSpc>
                <a:spcPct val="110000"/>
              </a:lnSpc>
            </a:pPr>
            <a:r>
              <a:rPr lang="en-US" altLang="en-US" dirty="0"/>
              <a:t>Sign, address envelope, additional postage may be required</a:t>
            </a:r>
          </a:p>
          <a:p>
            <a:pPr lvl="1">
              <a:lnSpc>
                <a:spcPct val="110000"/>
              </a:lnSpc>
            </a:pPr>
            <a:r>
              <a:rPr lang="en-US" altLang="en-US" dirty="0"/>
              <a:t>If payment required, include with return</a:t>
            </a:r>
          </a:p>
          <a:p>
            <a:pPr lvl="1">
              <a:lnSpc>
                <a:spcPct val="110000"/>
              </a:lnSpc>
            </a:pPr>
            <a:r>
              <a:rPr lang="en-US" altLang="en-US" dirty="0"/>
              <a:t>Verify taxpayer aware of filing due date</a:t>
            </a:r>
          </a:p>
        </p:txBody>
      </p:sp>
      <p:sp>
        <p:nvSpPr>
          <p:cNvPr id="2" name="Title 1"/>
          <p:cNvSpPr>
            <a:spLocks noGrp="1"/>
          </p:cNvSpPr>
          <p:nvPr>
            <p:ph type="title"/>
          </p:nvPr>
        </p:nvSpPr>
        <p:spPr/>
        <p:txBody>
          <a:bodyPr>
            <a:normAutofit/>
          </a:bodyPr>
          <a:lstStyle/>
          <a:p>
            <a:r>
              <a:rPr lang="en-US" dirty="0"/>
              <a:t>Taxpayer Summary </a:t>
            </a:r>
          </a:p>
        </p:txBody>
      </p:sp>
      <p:sp>
        <p:nvSpPr>
          <p:cNvPr id="5" name="Date Placeholder 4">
            <a:extLst>
              <a:ext uri="{FF2B5EF4-FFF2-40B4-BE49-F238E27FC236}">
                <a16:creationId xmlns:a16="http://schemas.microsoft.com/office/drawing/2014/main" id="{BE198565-E74B-4121-80DD-24C2178BCE0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1734413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entr" presetSubtype="0" fill="hold" nodeType="withEffect">
                                  <p:stCondLst>
                                    <p:cond delay="0"/>
                                  </p:stCondLst>
                                  <p:childTnLst>
                                    <p:set>
                                      <p:cBhvr>
                                        <p:cTn id="6" dur="1" fill="hold">
                                          <p:stCondLst>
                                            <p:cond delay="0"/>
                                          </p:stCondLst>
                                        </p:cTn>
                                        <p:tgtEl>
                                          <p:spTgt spid="5325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325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325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325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6ip5jGL4T.jpg"/>
          <p:cNvPicPr>
            <a:picLocks noChangeAspect="1"/>
          </p:cNvPicPr>
          <p:nvPr/>
        </p:nvPicPr>
        <p:blipFill>
          <a:blip r:embed="rId3"/>
          <a:stretch>
            <a:fillRect/>
          </a:stretch>
        </p:blipFill>
        <p:spPr>
          <a:xfrm>
            <a:off x="2607367" y="1977742"/>
            <a:ext cx="3558779" cy="3558779"/>
          </a:xfrm>
          <a:prstGeom prst="rect">
            <a:avLst/>
          </a:prstGeom>
        </p:spPr>
      </p:pic>
      <p:sp>
        <p:nvSpPr>
          <p:cNvPr id="3" name="Footer Placeholder 2"/>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2" name="Slide Number Placeholder 1"/>
          <p:cNvSpPr>
            <a:spLocks noGrp="1"/>
          </p:cNvSpPr>
          <p:nvPr>
            <p:ph type="sldNum" sz="quarter" idx="4"/>
          </p:nvPr>
        </p:nvSpPr>
        <p:spPr>
          <a:xfrm>
            <a:off x="457204" y="6265308"/>
            <a:ext cx="702365" cy="365125"/>
          </a:xfrm>
        </p:spPr>
        <p:txBody>
          <a:bodyPr/>
          <a:lstStyle/>
          <a:p>
            <a:pPr>
              <a:defRPr/>
            </a:pPr>
            <a:fld id="{E0C8F8BD-4DE1-439B-9115-C1D4DC590FC0}" type="slidenum">
              <a:rPr lang="en-US" altLang="en-US" smtClean="0"/>
              <a:pPr>
                <a:defRPr/>
              </a:pPr>
              <a:t>27</a:t>
            </a:fld>
            <a:endParaRPr lang="en-US" altLang="en-US"/>
          </a:p>
        </p:txBody>
      </p:sp>
      <p:sp>
        <p:nvSpPr>
          <p:cNvPr id="88067" name="Content Placeholder 2"/>
          <p:cNvSpPr>
            <a:spLocks noGrp="1"/>
          </p:cNvSpPr>
          <p:nvPr>
            <p:ph sz="quarter" idx="12"/>
          </p:nvPr>
        </p:nvSpPr>
        <p:spPr>
          <a:xfrm>
            <a:off x="742950" y="2114550"/>
            <a:ext cx="7315200" cy="3017520"/>
          </a:xfrm>
        </p:spPr>
        <p:txBody>
          <a:bodyPr/>
          <a:lstStyle/>
          <a:p>
            <a:pPr marL="0" indent="0">
              <a:buNone/>
            </a:pPr>
            <a:endParaRPr lang="en-US" altLang="en-US" dirty="0"/>
          </a:p>
          <a:p>
            <a:pPr marL="0" indent="0">
              <a:buNone/>
            </a:pPr>
            <a:r>
              <a:rPr lang="en-US" altLang="en-US" sz="3300" b="1" dirty="0"/>
              <a:t> Comments ...</a:t>
            </a:r>
          </a:p>
          <a:p>
            <a:pPr marL="0" indent="0">
              <a:buNone/>
            </a:pPr>
            <a:r>
              <a:rPr lang="en-US" altLang="en-US" sz="3300" b="1" dirty="0"/>
              <a:t>			                                  Questions?</a:t>
            </a:r>
          </a:p>
        </p:txBody>
      </p:sp>
      <p:sp>
        <p:nvSpPr>
          <p:cNvPr id="27650" name="Title 1"/>
          <p:cNvSpPr>
            <a:spLocks noGrp="1"/>
          </p:cNvSpPr>
          <p:nvPr>
            <p:ph type="title"/>
          </p:nvPr>
        </p:nvSpPr>
        <p:spPr/>
        <p:txBody>
          <a:bodyPr>
            <a:normAutofit/>
          </a:bodyPr>
          <a:lstStyle/>
          <a:p>
            <a:r>
              <a:rPr lang="en-US" altLang="en-US" dirty="0"/>
              <a:t>Amended or Prior Year Returns</a:t>
            </a:r>
          </a:p>
        </p:txBody>
      </p:sp>
      <p:sp>
        <p:nvSpPr>
          <p:cNvPr id="4" name="Date Placeholder 3">
            <a:extLst>
              <a:ext uri="{FF2B5EF4-FFF2-40B4-BE49-F238E27FC236}">
                <a16:creationId xmlns:a16="http://schemas.microsoft.com/office/drawing/2014/main" id="{FA150092-0C70-4116-956B-BDE203897761}"/>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9448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E0C8F8BD-4DE1-439B-9115-C1D4DC590FC0}" type="slidenum">
              <a:rPr lang="en-US" altLang="en-US" smtClean="0"/>
              <a:pPr/>
              <a:t>3</a:t>
            </a:fld>
            <a:endParaRPr lang="en-US" altLang="en-US"/>
          </a:p>
        </p:txBody>
      </p:sp>
      <p:sp>
        <p:nvSpPr>
          <p:cNvPr id="22531" name="Content Placeholder 2"/>
          <p:cNvSpPr>
            <a:spLocks noGrp="1"/>
          </p:cNvSpPr>
          <p:nvPr>
            <p:ph sz="quarter" idx="12"/>
          </p:nvPr>
        </p:nvSpPr>
        <p:spPr/>
        <p:txBody>
          <a:bodyPr>
            <a:normAutofit/>
          </a:bodyPr>
          <a:lstStyle/>
          <a:p>
            <a:r>
              <a:rPr lang="en-US" dirty="0"/>
              <a:t>Returns amended on Form 1040X </a:t>
            </a:r>
          </a:p>
          <a:p>
            <a:r>
              <a:rPr lang="en-US" altLang="en-US" dirty="0"/>
              <a:t>Can amend returns for current and previous three years only</a:t>
            </a:r>
          </a:p>
          <a:p>
            <a:r>
              <a:rPr lang="en-US" altLang="en-US" dirty="0"/>
              <a:t>State return may also need amendment</a:t>
            </a:r>
          </a:p>
          <a:p>
            <a:r>
              <a:rPr lang="en-US" altLang="en-US" dirty="0"/>
              <a:t>Amended returns must be mailed to IRS</a:t>
            </a:r>
          </a:p>
          <a:p>
            <a:pPr lvl="1"/>
            <a:r>
              <a:rPr lang="en-US" altLang="en-US" dirty="0"/>
              <a:t>Not eligible to E-file</a:t>
            </a:r>
          </a:p>
          <a:p>
            <a:r>
              <a:rPr lang="en-US" altLang="en-US" dirty="0"/>
              <a:t>Counselors must be certified for year amending</a:t>
            </a:r>
          </a:p>
          <a:p>
            <a:pPr lvl="1"/>
            <a:r>
              <a:rPr lang="en-US" altLang="en-US" dirty="0"/>
              <a:t>Additional certified counselor needed for QR</a:t>
            </a:r>
          </a:p>
          <a:p>
            <a:pPr lvl="1"/>
            <a:endParaRPr lang="en-US" altLang="en-US" dirty="0"/>
          </a:p>
          <a:p>
            <a:endParaRPr lang="en-US" altLang="en-US" dirty="0"/>
          </a:p>
          <a:p>
            <a:endParaRPr lang="en-US" altLang="en-US" dirty="0"/>
          </a:p>
        </p:txBody>
      </p:sp>
      <p:sp>
        <p:nvSpPr>
          <p:cNvPr id="2" name="Title 1"/>
          <p:cNvSpPr>
            <a:spLocks noGrp="1"/>
          </p:cNvSpPr>
          <p:nvPr>
            <p:ph type="title"/>
          </p:nvPr>
        </p:nvSpPr>
        <p:spPr/>
        <p:txBody>
          <a:bodyPr/>
          <a:lstStyle/>
          <a:p>
            <a:r>
              <a:rPr lang="en-US" dirty="0"/>
              <a:t>Amended Returns</a:t>
            </a:r>
          </a:p>
        </p:txBody>
      </p:sp>
      <p:sp>
        <p:nvSpPr>
          <p:cNvPr id="5" name="Date Placeholder 4">
            <a:extLst>
              <a:ext uri="{FF2B5EF4-FFF2-40B4-BE49-F238E27FC236}">
                <a16:creationId xmlns:a16="http://schemas.microsoft.com/office/drawing/2014/main" id="{FAE6BFA1-AED9-4F71-A952-058029EA47F3}"/>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16510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 name="Slide Number Placeholder 1"/>
          <p:cNvSpPr>
            <a:spLocks noGrp="1"/>
          </p:cNvSpPr>
          <p:nvPr>
            <p:ph type="sldNum" sz="quarter" idx="4"/>
          </p:nvPr>
        </p:nvSpPr>
        <p:spPr>
          <a:xfrm>
            <a:off x="457204" y="6265308"/>
            <a:ext cx="702365" cy="365125"/>
          </a:xfrm>
        </p:spPr>
        <p:txBody>
          <a:bodyPr/>
          <a:lstStyle/>
          <a:p>
            <a:fld id="{E0C8F8BD-4DE1-439B-9115-C1D4DC590FC0}" type="slidenum">
              <a:rPr lang="en-US" altLang="en-US" smtClean="0"/>
              <a:pPr/>
              <a:t>4</a:t>
            </a:fld>
            <a:endParaRPr lang="en-US" altLang="en-US"/>
          </a:p>
        </p:txBody>
      </p:sp>
      <p:sp>
        <p:nvSpPr>
          <p:cNvPr id="14339" name="Rectangle 5"/>
          <p:cNvSpPr>
            <a:spLocks noGrp="1" noChangeArrowheads="1"/>
          </p:cNvSpPr>
          <p:nvPr>
            <p:ph sz="quarter" idx="12"/>
          </p:nvPr>
        </p:nvSpPr>
        <p:spPr/>
        <p:txBody>
          <a:bodyPr/>
          <a:lstStyle/>
          <a:p>
            <a:r>
              <a:rPr lang="en-US" altLang="en-US" dirty="0"/>
              <a:t>Something reported incorrectly or omitted from original return</a:t>
            </a:r>
          </a:p>
          <a:p>
            <a:pPr lvl="1"/>
            <a:r>
              <a:rPr lang="en-US" altLang="en-US" dirty="0"/>
              <a:t>New or corrected information received by taxpayer</a:t>
            </a:r>
          </a:p>
          <a:p>
            <a:pPr lvl="1"/>
            <a:r>
              <a:rPr lang="en-US" altLang="en-US" dirty="0"/>
              <a:t>Should or could have used a different filing status</a:t>
            </a:r>
          </a:p>
          <a:p>
            <a:pPr lvl="1"/>
            <a:r>
              <a:rPr lang="en-US" altLang="en-US" dirty="0"/>
              <a:t>Mistakes</a:t>
            </a:r>
          </a:p>
          <a:p>
            <a:pPr lvl="1"/>
            <a:r>
              <a:rPr lang="en-US" altLang="en-US" dirty="0"/>
              <a:t>Omissions</a:t>
            </a:r>
          </a:p>
        </p:txBody>
      </p:sp>
      <p:sp>
        <p:nvSpPr>
          <p:cNvPr id="4098" name="Rectangle 4"/>
          <p:cNvSpPr>
            <a:spLocks noGrp="1" noChangeArrowheads="1"/>
          </p:cNvSpPr>
          <p:nvPr>
            <p:ph type="title"/>
          </p:nvPr>
        </p:nvSpPr>
        <p:spPr/>
        <p:txBody>
          <a:bodyPr/>
          <a:lstStyle/>
          <a:p>
            <a:r>
              <a:rPr lang="en-US"/>
              <a:t>Reasons to Amend</a:t>
            </a:r>
            <a:endParaRPr lang="en-US" dirty="0"/>
          </a:p>
        </p:txBody>
      </p:sp>
      <p:sp>
        <p:nvSpPr>
          <p:cNvPr id="4" name="Date Placeholder 3">
            <a:extLst>
              <a:ext uri="{FF2B5EF4-FFF2-40B4-BE49-F238E27FC236}">
                <a16:creationId xmlns:a16="http://schemas.microsoft.com/office/drawing/2014/main" id="{B3BCAE7F-1107-4357-932E-707A215D01D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985695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2" name="Slide Number Placeholder 1"/>
          <p:cNvSpPr>
            <a:spLocks noGrp="1"/>
          </p:cNvSpPr>
          <p:nvPr>
            <p:ph type="sldNum" sz="quarter" idx="4"/>
          </p:nvPr>
        </p:nvSpPr>
        <p:spPr>
          <a:xfrm>
            <a:off x="457204" y="6265308"/>
            <a:ext cx="702365" cy="365125"/>
          </a:xfrm>
        </p:spPr>
        <p:txBody>
          <a:bodyPr/>
          <a:lstStyle/>
          <a:p>
            <a:fld id="{E0C8F8BD-4DE1-439B-9115-C1D4DC590FC0}" type="slidenum">
              <a:rPr lang="en-US" altLang="en-US" smtClean="0"/>
              <a:pPr/>
              <a:t>5</a:t>
            </a:fld>
            <a:endParaRPr lang="en-US" altLang="en-US"/>
          </a:p>
        </p:txBody>
      </p:sp>
      <p:sp>
        <p:nvSpPr>
          <p:cNvPr id="18435" name="Content Placeholder 8"/>
          <p:cNvSpPr>
            <a:spLocks noGrp="1"/>
          </p:cNvSpPr>
          <p:nvPr>
            <p:ph sz="quarter" idx="12"/>
          </p:nvPr>
        </p:nvSpPr>
        <p:spPr>
          <a:xfrm>
            <a:off x="959125" y="2178325"/>
            <a:ext cx="7784825" cy="3017520"/>
          </a:xfrm>
        </p:spPr>
        <p:txBody>
          <a:bodyPr/>
          <a:lstStyle/>
          <a:p>
            <a:r>
              <a:rPr lang="en-US" altLang="en-US" dirty="0"/>
              <a:t>Married individuals may amend to file MFJ if originally used different status</a:t>
            </a:r>
          </a:p>
          <a:p>
            <a:pPr lvl="1"/>
            <a:r>
              <a:rPr lang="en-US" altLang="en-US" dirty="0"/>
              <a:t>Up to three prior year returns</a:t>
            </a:r>
          </a:p>
          <a:p>
            <a:pPr lvl="1"/>
            <a:r>
              <a:rPr lang="en-US" altLang="en-US" dirty="0"/>
              <a:t>Must be legally married as of December 31 of year amending</a:t>
            </a:r>
          </a:p>
          <a:p>
            <a:r>
              <a:rPr lang="en-US" altLang="en-US" dirty="0"/>
              <a:t>Married individuals may </a:t>
            </a:r>
            <a:r>
              <a:rPr lang="en-US" altLang="en-US" b="1" dirty="0"/>
              <a:t>not</a:t>
            </a:r>
            <a:r>
              <a:rPr lang="en-US" altLang="en-US" dirty="0"/>
              <a:t> amend MFJ to MFS</a:t>
            </a:r>
          </a:p>
          <a:p>
            <a:pPr lvl="1"/>
            <a:r>
              <a:rPr lang="en-US" altLang="en-US" b="1" dirty="0"/>
              <a:t>After</a:t>
            </a:r>
            <a:r>
              <a:rPr lang="en-US" altLang="en-US" dirty="0"/>
              <a:t> original filing deadline</a:t>
            </a:r>
          </a:p>
        </p:txBody>
      </p:sp>
      <p:sp>
        <p:nvSpPr>
          <p:cNvPr id="7" name="Title 6"/>
          <p:cNvSpPr>
            <a:spLocks noGrp="1"/>
          </p:cNvSpPr>
          <p:nvPr>
            <p:ph type="title"/>
          </p:nvPr>
        </p:nvSpPr>
        <p:spPr/>
        <p:txBody>
          <a:bodyPr/>
          <a:lstStyle/>
          <a:p>
            <a:r>
              <a:rPr lang="en-US" dirty="0"/>
              <a:t>Reasons to Amend</a:t>
            </a:r>
          </a:p>
        </p:txBody>
      </p:sp>
      <p:sp>
        <p:nvSpPr>
          <p:cNvPr id="4" name="Date Placeholder 3">
            <a:extLst>
              <a:ext uri="{FF2B5EF4-FFF2-40B4-BE49-F238E27FC236}">
                <a16:creationId xmlns:a16="http://schemas.microsoft.com/office/drawing/2014/main" id="{F5FD5C23-44B4-4588-9A6C-840D053923AF}"/>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869451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E0C8F8BD-4DE1-439B-9115-C1D4DC590FC0}" type="slidenum">
              <a:rPr lang="en-US" altLang="en-US" smtClean="0"/>
              <a:pPr/>
              <a:t>6</a:t>
            </a:fld>
            <a:endParaRPr lang="en-US" altLang="en-US"/>
          </a:p>
        </p:txBody>
      </p:sp>
      <p:sp>
        <p:nvSpPr>
          <p:cNvPr id="20483" name="Content Placeholder 2"/>
          <p:cNvSpPr>
            <a:spLocks noGrp="1"/>
          </p:cNvSpPr>
          <p:nvPr>
            <p:ph sz="quarter" idx="12"/>
          </p:nvPr>
        </p:nvSpPr>
        <p:spPr/>
        <p:txBody>
          <a:bodyPr>
            <a:normAutofit/>
          </a:bodyPr>
          <a:lstStyle/>
          <a:p>
            <a:r>
              <a:rPr lang="en-US" altLang="en-US" dirty="0"/>
              <a:t>Do not amend return if</a:t>
            </a:r>
          </a:p>
          <a:p>
            <a:pPr lvl="1"/>
            <a:r>
              <a:rPr lang="en-US" altLang="en-US" dirty="0"/>
              <a:t>Math errors </a:t>
            </a:r>
          </a:p>
          <a:p>
            <a:pPr lvl="2"/>
            <a:r>
              <a:rPr lang="en-US" altLang="en-US" dirty="0"/>
              <a:t>IRS will correct them</a:t>
            </a:r>
          </a:p>
          <a:p>
            <a:pPr lvl="1"/>
            <a:r>
              <a:rPr lang="en-US" altLang="en-US" dirty="0"/>
              <a:t>IRS has requested taxpayer provide missing schedules/forms</a:t>
            </a:r>
          </a:p>
          <a:p>
            <a:pPr lvl="2"/>
            <a:r>
              <a:rPr lang="en-US" altLang="en-US" dirty="0"/>
              <a:t>Taxpayer should respond per notice</a:t>
            </a:r>
          </a:p>
        </p:txBody>
      </p:sp>
      <p:sp>
        <p:nvSpPr>
          <p:cNvPr id="2" name="Title 1"/>
          <p:cNvSpPr>
            <a:spLocks noGrp="1"/>
          </p:cNvSpPr>
          <p:nvPr>
            <p:ph type="title"/>
          </p:nvPr>
        </p:nvSpPr>
        <p:spPr/>
        <p:txBody>
          <a:bodyPr/>
          <a:lstStyle/>
          <a:p>
            <a:r>
              <a:rPr lang="en-US" dirty="0"/>
              <a:t>Do Not Amend</a:t>
            </a:r>
          </a:p>
        </p:txBody>
      </p:sp>
      <p:sp>
        <p:nvSpPr>
          <p:cNvPr id="5" name="Date Placeholder 4">
            <a:extLst>
              <a:ext uri="{FF2B5EF4-FFF2-40B4-BE49-F238E27FC236}">
                <a16:creationId xmlns:a16="http://schemas.microsoft.com/office/drawing/2014/main" id="{3F71B276-73CA-432B-B43B-4A23E1658070}"/>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1233440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E0C8F8BD-4DE1-439B-9115-C1D4DC590FC0}" type="slidenum">
              <a:rPr lang="en-US" altLang="en-US" smtClean="0"/>
              <a:pPr/>
              <a:t>7</a:t>
            </a:fld>
            <a:endParaRPr lang="en-US" altLang="en-US"/>
          </a:p>
        </p:txBody>
      </p:sp>
      <p:sp>
        <p:nvSpPr>
          <p:cNvPr id="31747" name="Content Placeholder 2"/>
          <p:cNvSpPr>
            <a:spLocks noGrp="1"/>
          </p:cNvSpPr>
          <p:nvPr>
            <p:ph sz="quarter" idx="12"/>
          </p:nvPr>
        </p:nvSpPr>
        <p:spPr/>
        <p:txBody>
          <a:bodyPr>
            <a:normAutofit/>
          </a:bodyPr>
          <a:lstStyle/>
          <a:p>
            <a:r>
              <a:rPr lang="en-US" altLang="en-US" dirty="0"/>
              <a:t>Verify amended return necessary</a:t>
            </a:r>
          </a:p>
          <a:p>
            <a:r>
              <a:rPr lang="en-US" altLang="en-US" dirty="0"/>
              <a:t>Verify IRS changes or notifications</a:t>
            </a:r>
          </a:p>
          <a:p>
            <a:r>
              <a:rPr lang="en-US" altLang="en-US" dirty="0"/>
              <a:t>Confirm and note all changes needed on Intake Booklet</a:t>
            </a:r>
          </a:p>
        </p:txBody>
      </p:sp>
      <p:sp>
        <p:nvSpPr>
          <p:cNvPr id="2" name="Title 1"/>
          <p:cNvSpPr>
            <a:spLocks noGrp="1"/>
          </p:cNvSpPr>
          <p:nvPr>
            <p:ph type="title"/>
          </p:nvPr>
        </p:nvSpPr>
        <p:spPr/>
        <p:txBody>
          <a:bodyPr/>
          <a:lstStyle/>
          <a:p>
            <a:r>
              <a:rPr lang="en-US" dirty="0"/>
              <a:t>Interview</a:t>
            </a:r>
          </a:p>
        </p:txBody>
      </p:sp>
      <p:sp>
        <p:nvSpPr>
          <p:cNvPr id="5" name="Date Placeholder 4">
            <a:extLst>
              <a:ext uri="{FF2B5EF4-FFF2-40B4-BE49-F238E27FC236}">
                <a16:creationId xmlns:a16="http://schemas.microsoft.com/office/drawing/2014/main" id="{86430D2F-122E-47D9-AFFE-9491569465F6}"/>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31663496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r>
              <a:rPr lang="en-US"/>
              <a:t>NTTC Training ala NJ – TY2019</a:t>
            </a:r>
            <a:endParaRPr lang="en-US" dirty="0"/>
          </a:p>
        </p:txBody>
      </p:sp>
      <p:sp>
        <p:nvSpPr>
          <p:cNvPr id="3" name="Slide Number Placeholder 2"/>
          <p:cNvSpPr>
            <a:spLocks noGrp="1"/>
          </p:cNvSpPr>
          <p:nvPr>
            <p:ph type="sldNum" sz="quarter" idx="4"/>
          </p:nvPr>
        </p:nvSpPr>
        <p:spPr>
          <a:xfrm>
            <a:off x="457204" y="6265308"/>
            <a:ext cx="702365" cy="365125"/>
          </a:xfrm>
        </p:spPr>
        <p:txBody>
          <a:bodyPr/>
          <a:lstStyle/>
          <a:p>
            <a:fld id="{E0C8F8BD-4DE1-439B-9115-C1D4DC590FC0}" type="slidenum">
              <a:rPr lang="en-US" altLang="en-US" smtClean="0"/>
              <a:pPr/>
              <a:t>8</a:t>
            </a:fld>
            <a:endParaRPr lang="en-US" altLang="en-US"/>
          </a:p>
        </p:txBody>
      </p:sp>
      <p:sp>
        <p:nvSpPr>
          <p:cNvPr id="16387" name="Content Placeholder 2"/>
          <p:cNvSpPr>
            <a:spLocks noGrp="1"/>
          </p:cNvSpPr>
          <p:nvPr>
            <p:ph sz="quarter" idx="12"/>
          </p:nvPr>
        </p:nvSpPr>
        <p:spPr/>
        <p:txBody>
          <a:bodyPr>
            <a:normAutofit/>
          </a:bodyPr>
          <a:lstStyle/>
          <a:p>
            <a:r>
              <a:rPr lang="en-US" altLang="en-US" dirty="0"/>
              <a:t>Must use TaxSlayer software for the year amending</a:t>
            </a:r>
          </a:p>
          <a:p>
            <a:pPr lvl="1"/>
            <a:r>
              <a:rPr lang="en-US" altLang="en-US" dirty="0"/>
              <a:t>Amending 2016, use 2016 TaxSlayer software</a:t>
            </a:r>
          </a:p>
          <a:p>
            <a:pPr lvl="1"/>
            <a:r>
              <a:rPr lang="en-US" altLang="en-US" dirty="0"/>
              <a:t>Choose which year you need from </a:t>
            </a:r>
            <a:r>
              <a:rPr lang="en-US" altLang="en-US" b="1" dirty="0"/>
              <a:t>Change Tax Year </a:t>
            </a:r>
            <a:r>
              <a:rPr lang="en-US" altLang="en-US" dirty="0"/>
              <a:t>dropdown list</a:t>
            </a:r>
          </a:p>
          <a:p>
            <a:r>
              <a:rPr lang="en-US" altLang="en-US" dirty="0"/>
              <a:t>If original return recently filed</a:t>
            </a:r>
          </a:p>
          <a:p>
            <a:pPr lvl="1"/>
            <a:r>
              <a:rPr lang="en-US" altLang="en-US" dirty="0"/>
              <a:t>Wait until IRS processes original return before submitting amended return</a:t>
            </a:r>
          </a:p>
          <a:p>
            <a:pPr lvl="1"/>
            <a:endParaRPr lang="en-US" altLang="en-US" dirty="0"/>
          </a:p>
          <a:p>
            <a:endParaRPr lang="en-US" altLang="en-US" dirty="0"/>
          </a:p>
        </p:txBody>
      </p:sp>
      <p:sp>
        <p:nvSpPr>
          <p:cNvPr id="2" name="Title 1"/>
          <p:cNvSpPr>
            <a:spLocks noGrp="1"/>
          </p:cNvSpPr>
          <p:nvPr>
            <p:ph type="title"/>
          </p:nvPr>
        </p:nvSpPr>
        <p:spPr/>
        <p:txBody>
          <a:bodyPr/>
          <a:lstStyle/>
          <a:p>
            <a:r>
              <a:rPr lang="en-US" dirty="0"/>
              <a:t>Amending in </a:t>
            </a:r>
            <a:r>
              <a:rPr lang="en-US" dirty="0" err="1"/>
              <a:t>TaxSlayer</a:t>
            </a:r>
            <a:endParaRPr lang="en-US" dirty="0"/>
          </a:p>
        </p:txBody>
      </p:sp>
      <p:pic>
        <p:nvPicPr>
          <p:cNvPr id="4" name="Picture 3"/>
          <p:cNvPicPr>
            <a:picLocks noChangeAspect="1"/>
          </p:cNvPicPr>
          <p:nvPr/>
        </p:nvPicPr>
        <p:blipFill>
          <a:blip r:embed="rId3"/>
          <a:stretch>
            <a:fillRect/>
          </a:stretch>
        </p:blipFill>
        <p:spPr>
          <a:xfrm>
            <a:off x="6457951" y="3429001"/>
            <a:ext cx="2007674" cy="928817"/>
          </a:xfrm>
          <a:prstGeom prst="rect">
            <a:avLst/>
          </a:prstGeom>
          <a:ln>
            <a:solidFill>
              <a:schemeClr val="tx1"/>
            </a:solidFill>
          </a:ln>
        </p:spPr>
      </p:pic>
      <p:cxnSp>
        <p:nvCxnSpPr>
          <p:cNvPr id="8" name="Straight Arrow Connector 7"/>
          <p:cNvCxnSpPr/>
          <p:nvPr/>
        </p:nvCxnSpPr>
        <p:spPr>
          <a:xfrm>
            <a:off x="5886450" y="4057650"/>
            <a:ext cx="742950" cy="1191"/>
          </a:xfrm>
          <a:prstGeom prst="straightConnector1">
            <a:avLst/>
          </a:prstGeom>
          <a:ln w="38100" cap="flat" cmpd="sng" algn="ctr">
            <a:solidFill>
              <a:srgbClr val="FF0000"/>
            </a:solidFill>
            <a:prstDash val="solid"/>
            <a:round/>
            <a:headEnd type="none" w="med" len="med"/>
            <a:tailEnd type="arrow" w="med" len="med"/>
          </a:ln>
          <a:effectLst/>
        </p:spPr>
        <p:style>
          <a:lnRef idx="2">
            <a:schemeClr val="accent1"/>
          </a:lnRef>
          <a:fillRef idx="0">
            <a:schemeClr val="accent1"/>
          </a:fillRef>
          <a:effectRef idx="1">
            <a:schemeClr val="accent1"/>
          </a:effectRef>
          <a:fontRef idx="minor">
            <a:schemeClr val="tx1"/>
          </a:fontRef>
        </p:style>
      </p:cxnSp>
      <p:sp>
        <p:nvSpPr>
          <p:cNvPr id="6" name="Date Placeholder 5">
            <a:extLst>
              <a:ext uri="{FF2B5EF4-FFF2-40B4-BE49-F238E27FC236}">
                <a16:creationId xmlns:a16="http://schemas.microsoft.com/office/drawing/2014/main" id="{3C46C1B4-E3AD-4AEF-A5DE-5DA98E56FD64}"/>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2296427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607366" y="6265308"/>
            <a:ext cx="2895600" cy="365125"/>
          </a:xfrm>
        </p:spPr>
        <p:txBody>
          <a:bodyPr/>
          <a:lstStyle/>
          <a:p>
            <a:pPr>
              <a:defRPr/>
            </a:pPr>
            <a:r>
              <a:rPr lang="en-US"/>
              <a:t>NTTC Training ala NJ – TY2019</a:t>
            </a:r>
            <a:endParaRPr lang="en-US" dirty="0"/>
          </a:p>
        </p:txBody>
      </p:sp>
      <p:sp>
        <p:nvSpPr>
          <p:cNvPr id="6" name="Slide Number Placeholder 5"/>
          <p:cNvSpPr>
            <a:spLocks noGrp="1"/>
          </p:cNvSpPr>
          <p:nvPr>
            <p:ph type="sldNum" sz="quarter" idx="4"/>
          </p:nvPr>
        </p:nvSpPr>
        <p:spPr>
          <a:xfrm>
            <a:off x="457204" y="6265308"/>
            <a:ext cx="702365" cy="365125"/>
          </a:xfrm>
        </p:spPr>
        <p:txBody>
          <a:bodyPr/>
          <a:lstStyle/>
          <a:p>
            <a:pPr>
              <a:defRPr/>
            </a:pPr>
            <a:fld id="{E336741F-3A9C-4CEB-920D-E3D5C6881EB5}" type="slidenum">
              <a:rPr lang="en-US" altLang="en-US" smtClean="0"/>
              <a:pPr>
                <a:defRPr/>
              </a:pPr>
              <a:t>9</a:t>
            </a:fld>
            <a:endParaRPr lang="en-US" altLang="en-US"/>
          </a:p>
        </p:txBody>
      </p:sp>
      <p:sp>
        <p:nvSpPr>
          <p:cNvPr id="3" name="Content Placeholder 2"/>
          <p:cNvSpPr>
            <a:spLocks noGrp="1"/>
          </p:cNvSpPr>
          <p:nvPr>
            <p:ph sz="quarter" idx="12"/>
          </p:nvPr>
        </p:nvSpPr>
        <p:spPr>
          <a:xfrm>
            <a:off x="959124" y="2178325"/>
            <a:ext cx="7670526" cy="3308075"/>
          </a:xfrm>
        </p:spPr>
        <p:txBody>
          <a:bodyPr>
            <a:normAutofit fontScale="47500" lnSpcReduction="20000"/>
          </a:bodyPr>
          <a:lstStyle/>
          <a:p>
            <a:pPr>
              <a:lnSpc>
                <a:spcPct val="110000"/>
              </a:lnSpc>
              <a:buClr>
                <a:srgbClr val="C00000"/>
              </a:buClr>
              <a:buSzPct val="100000"/>
              <a:buFont typeface="Wingdings" pitchFamily="2" charset="2"/>
              <a:buChar char="§"/>
            </a:pPr>
            <a:r>
              <a:rPr lang="en-US" sz="5700" dirty="0"/>
              <a:t>Start by creating a corrected return </a:t>
            </a:r>
          </a:p>
          <a:p>
            <a:pPr lvl="1">
              <a:lnSpc>
                <a:spcPct val="110000"/>
              </a:lnSpc>
              <a:buClr>
                <a:srgbClr val="C00000"/>
              </a:buClr>
              <a:buSzPct val="100000"/>
            </a:pPr>
            <a:r>
              <a:rPr lang="en-US" sz="5700" dirty="0"/>
              <a:t>If </a:t>
            </a:r>
            <a:r>
              <a:rPr lang="en-US" sz="5700" b="1" dirty="0"/>
              <a:t>originally filed at site</a:t>
            </a:r>
            <a:r>
              <a:rPr lang="en-US" sz="5700" dirty="0"/>
              <a:t>, open and correct</a:t>
            </a:r>
          </a:p>
          <a:p>
            <a:pPr lvl="1">
              <a:lnSpc>
                <a:spcPct val="110000"/>
              </a:lnSpc>
              <a:buClr>
                <a:srgbClr val="C00000"/>
              </a:buClr>
              <a:buSzPct val="100000"/>
            </a:pPr>
            <a:r>
              <a:rPr lang="en-US" sz="5700" dirty="0"/>
              <a:t>If originally filed elsewhere, enter income, deductions, taxes and payments to make Form 1040 and any forms that will change </a:t>
            </a:r>
            <a:r>
              <a:rPr lang="en-US" sz="5700" b="1" dirty="0"/>
              <a:t>identical to original return</a:t>
            </a:r>
            <a:r>
              <a:rPr lang="en-US" sz="5700" dirty="0"/>
              <a:t>.</a:t>
            </a:r>
          </a:p>
          <a:p>
            <a:pPr>
              <a:lnSpc>
                <a:spcPct val="110000"/>
              </a:lnSpc>
              <a:buClr>
                <a:srgbClr val="C00000"/>
              </a:buClr>
              <a:buSzPct val="100000"/>
              <a:buFont typeface="Wingdings" pitchFamily="2" charset="2"/>
              <a:buChar char="§"/>
            </a:pPr>
            <a:r>
              <a:rPr lang="en-US" sz="5700" dirty="0"/>
              <a:t>Go to 20XX Amended Return in left side menu</a:t>
            </a:r>
          </a:p>
          <a:p>
            <a:pPr marL="385763" indent="-385763">
              <a:lnSpc>
                <a:spcPct val="110000"/>
              </a:lnSpc>
              <a:buFont typeface="+mj-lt"/>
              <a:buAutoNum type="arabicPeriod"/>
            </a:pPr>
            <a:endParaRPr lang="en-US" dirty="0"/>
          </a:p>
        </p:txBody>
      </p:sp>
      <p:sp>
        <p:nvSpPr>
          <p:cNvPr id="7" name="Title 11"/>
          <p:cNvSpPr txBox="1">
            <a:spLocks/>
          </p:cNvSpPr>
          <p:nvPr/>
        </p:nvSpPr>
        <p:spPr>
          <a:xfrm>
            <a:off x="914403" y="914400"/>
            <a:ext cx="7313543" cy="857250"/>
          </a:xfrm>
          <a:prstGeom prst="rect">
            <a:avLst/>
          </a:prstGeom>
        </p:spPr>
        <p:txBody>
          <a:bodyPr vert="horz" lIns="91438" tIns="45719" rIns="91438" bIns="45719" rtlCol="0" anchor="ctr">
            <a:normAutofit/>
          </a:bodyPr>
          <a:lstStyle>
            <a:lvl1pPr algn="l" defTabSz="457178" rtl="0" eaLnBrk="1" latinLnBrk="0" hangingPunct="1">
              <a:spcBef>
                <a:spcPct val="0"/>
              </a:spcBef>
              <a:buNone/>
              <a:defRPr sz="4000" b="1" kern="1200">
                <a:solidFill>
                  <a:schemeClr val="bg1"/>
                </a:solidFill>
                <a:latin typeface="+mj-lt"/>
                <a:ea typeface="+mj-ea"/>
                <a:cs typeface="+mj-cs"/>
              </a:defRPr>
            </a:lvl1pPr>
          </a:lstStyle>
          <a:p>
            <a:r>
              <a:rPr lang="en-US" sz="3000" dirty="0"/>
              <a:t>Amending in TaxSlayer (Continued)</a:t>
            </a:r>
          </a:p>
        </p:txBody>
      </p:sp>
      <p:sp>
        <p:nvSpPr>
          <p:cNvPr id="2" name="Date Placeholder 1">
            <a:extLst>
              <a:ext uri="{FF2B5EF4-FFF2-40B4-BE49-F238E27FC236}">
                <a16:creationId xmlns:a16="http://schemas.microsoft.com/office/drawing/2014/main" id="{548C5DC6-6E99-49A9-89C3-F68029E2DADD}"/>
              </a:ext>
            </a:extLst>
          </p:cNvPr>
          <p:cNvSpPr>
            <a:spLocks noGrp="1"/>
          </p:cNvSpPr>
          <p:nvPr>
            <p:ph type="dt" sz="half" idx="2"/>
          </p:nvPr>
        </p:nvSpPr>
        <p:spPr/>
        <p:txBody>
          <a:bodyPr/>
          <a:lstStyle/>
          <a:p>
            <a:r>
              <a:rPr lang="en-US"/>
              <a:t>11-27-2019 v1a</a:t>
            </a:r>
          </a:p>
        </p:txBody>
      </p:sp>
    </p:spTree>
    <p:extLst>
      <p:ext uri="{BB962C8B-B14F-4D97-AF65-F5344CB8AC3E}">
        <p14:creationId xmlns:p14="http://schemas.microsoft.com/office/powerpoint/2010/main" val="56724410"/>
      </p:ext>
    </p:extLst>
  </p:cSld>
  <p:clrMapOvr>
    <a:masterClrMapping/>
  </p:clrMapOvr>
</p:sld>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est0.pptx" id="{CC562863-BD57-406F-98B2-9724686E7091}" vid="{C13A453C-3A0E-4BA4-B766-C0BD3EBB30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NTTC</Template>
  <TotalTime>11</TotalTime>
  <Words>1767</Words>
  <Application>Microsoft Office PowerPoint</Application>
  <PresentationFormat>On-screen Show (4:3)</PresentationFormat>
  <Paragraphs>275</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Wingdings</vt:lpstr>
      <vt:lpstr>Default Theme</vt:lpstr>
      <vt:lpstr>Amended Returns Prior Year Returns</vt:lpstr>
      <vt:lpstr>Lesson Topics</vt:lpstr>
      <vt:lpstr>Amended Returns</vt:lpstr>
      <vt:lpstr>Reasons to Amend</vt:lpstr>
      <vt:lpstr>Reasons to Amend</vt:lpstr>
      <vt:lpstr>Do Not Amend</vt:lpstr>
      <vt:lpstr>Interview</vt:lpstr>
      <vt:lpstr>Amending in TaxSlayer</vt:lpstr>
      <vt:lpstr>PowerPoint Presentation</vt:lpstr>
      <vt:lpstr>PowerPoint Presentation</vt:lpstr>
      <vt:lpstr>Amending in TaxSlayer</vt:lpstr>
      <vt:lpstr>Amending in TaxSlayer – State Returns</vt:lpstr>
      <vt:lpstr>Amending in TaxSlayer </vt:lpstr>
      <vt:lpstr>Amending in TaxSlayer—Explanations </vt:lpstr>
      <vt:lpstr>Printing Amended Return </vt:lpstr>
      <vt:lpstr>Assembling Amended Return</vt:lpstr>
      <vt:lpstr>Filing Amended Return</vt:lpstr>
      <vt:lpstr>Amendment – Refund</vt:lpstr>
      <vt:lpstr>Statute of Limitations – Refund</vt:lpstr>
      <vt:lpstr>Amendment – Balance Due</vt:lpstr>
      <vt:lpstr>Statute of Limitations – Balance Due</vt:lpstr>
      <vt:lpstr>Amending State Return</vt:lpstr>
      <vt:lpstr>Creating Original Return Not Prepared by Tax-Aide</vt:lpstr>
      <vt:lpstr>Creating Original Return Not Prepared by Tax-Aide</vt:lpstr>
      <vt:lpstr>Quality Review </vt:lpstr>
      <vt:lpstr>Taxpayer Summary </vt:lpstr>
      <vt:lpstr>Amended or Prior Year Returns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01</dc:title>
  <dc:creator>Al TP4F</dc:creator>
  <cp:lastModifiedBy>Al TP4F</cp:lastModifiedBy>
  <cp:revision>4</cp:revision>
  <dcterms:created xsi:type="dcterms:W3CDTF">2019-11-27T20:06:40Z</dcterms:created>
  <dcterms:modified xsi:type="dcterms:W3CDTF">2019-11-27T22:23:53Z</dcterms:modified>
</cp:coreProperties>
</file>